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8.xml" ContentType="application/vnd.openxmlformats-officedocument.theme+xml"/>
  <Override PartName="/ppt/slideLayouts/slideLayout2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8" r:id="rId3"/>
    <p:sldMasterId id="2147483671" r:id="rId4"/>
    <p:sldMasterId id="2147483674" r:id="rId5"/>
    <p:sldMasterId id="2147483679" r:id="rId6"/>
    <p:sldMasterId id="2147483682" r:id="rId7"/>
    <p:sldMasterId id="2147483685" r:id="rId8"/>
    <p:sldMasterId id="2147483688" r:id="rId9"/>
  </p:sldMasterIdLst>
  <p:notesMasterIdLst>
    <p:notesMasterId r:id="rId34"/>
  </p:notesMasterIdLst>
  <p:sldIdLst>
    <p:sldId id="258" r:id="rId10"/>
    <p:sldId id="284" r:id="rId11"/>
    <p:sldId id="270" r:id="rId12"/>
    <p:sldId id="269" r:id="rId13"/>
    <p:sldId id="290" r:id="rId14"/>
    <p:sldId id="316" r:id="rId15"/>
    <p:sldId id="314" r:id="rId16"/>
    <p:sldId id="289" r:id="rId17"/>
    <p:sldId id="271" r:id="rId18"/>
    <p:sldId id="272" r:id="rId19"/>
    <p:sldId id="291" r:id="rId20"/>
    <p:sldId id="292" r:id="rId21"/>
    <p:sldId id="293" r:id="rId22"/>
    <p:sldId id="297" r:id="rId23"/>
    <p:sldId id="319" r:id="rId24"/>
    <p:sldId id="317" r:id="rId25"/>
    <p:sldId id="306" r:id="rId26"/>
    <p:sldId id="288" r:id="rId27"/>
    <p:sldId id="278" r:id="rId28"/>
    <p:sldId id="307" r:id="rId29"/>
    <p:sldId id="309" r:id="rId30"/>
    <p:sldId id="279" r:id="rId31"/>
    <p:sldId id="312" r:id="rId32"/>
    <p:sldId id="313" r:id="rId33"/>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Daly" initials="K" lastIdx="2" clrIdx="0"/>
  <p:cmAuthor id="1" name="Bonilla, Edgar" initials="EB" lastIdx="1" clrIdx="1"/>
  <p:cmAuthor id="2" name="Solina Lindahl" initials="SL"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FF330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654" autoAdjust="0"/>
  </p:normalViewPr>
  <p:slideViewPr>
    <p:cSldViewPr>
      <p:cViewPr varScale="1">
        <p:scale>
          <a:sx n="116" d="100"/>
          <a:sy n="116" d="100"/>
        </p:scale>
        <p:origin x="1464"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ags" Target="tags/tag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1D6356-8730-4418-A724-1C51A91996F6}" type="datetimeFigureOut">
              <a:rPr lang="en-US" smtClean="0"/>
              <a:pPr/>
              <a:t>3/23/2017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180B11-6358-4270-96A4-4DF52357B777}" type="slidenum">
              <a:rPr lang="en-US" smtClean="0"/>
              <a:pPr/>
              <a:t>‹#›</a:t>
            </a:fld>
            <a:endParaRPr lang="en-US" dirty="0"/>
          </a:p>
        </p:txBody>
      </p:sp>
    </p:spTree>
    <p:extLst>
      <p:ext uri="{BB962C8B-B14F-4D97-AF65-F5344CB8AC3E}">
        <p14:creationId xmlns:p14="http://schemas.microsoft.com/office/powerpoint/2010/main" val="570772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E35ED398-7FEF-4610-A536-FCB013578247}" type="slidenum">
              <a:rPr lang="en-US" smtClean="0"/>
              <a:pPr>
                <a:defRPr/>
              </a:pPr>
              <a:t>5</a:t>
            </a:fld>
            <a:endParaRPr lang="en-US" dirty="0"/>
          </a:p>
        </p:txBody>
      </p:sp>
    </p:spTree>
    <p:extLst>
      <p:ext uri="{BB962C8B-B14F-4D97-AF65-F5344CB8AC3E}">
        <p14:creationId xmlns:p14="http://schemas.microsoft.com/office/powerpoint/2010/main" val="301472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Grp="1" noRot="1" noChangeAspect="1" noChangeArrowheads="1" noTextEdit="1"/>
          </p:cNvSpPr>
          <p:nvPr>
            <p:ph type="sldImg"/>
          </p:nvPr>
        </p:nvSpPr>
        <p:spPr>
          <a:ln/>
        </p:spPr>
      </p:sp>
      <p:sp>
        <p:nvSpPr>
          <p:cNvPr id="91139" name="Rectangle 1027"/>
          <p:cNvSpPr>
            <a:spLocks noGrp="1" noChangeArrowheads="1"/>
          </p:cNvSpPr>
          <p:nvPr>
            <p:ph type="body" idx="1"/>
          </p:nvPr>
        </p:nvSpPr>
        <p:spPr>
          <a:noFill/>
          <a:ln/>
        </p:spPr>
        <p:txBody>
          <a:bodyPr/>
          <a:lstStyle/>
          <a:p>
            <a:r>
              <a:rPr lang="en-US" smtClean="0"/>
              <a:t>Example: </a:t>
            </a:r>
          </a:p>
          <a:p>
            <a:r>
              <a:rPr lang="en-US" smtClean="0"/>
              <a:t>Price of a house = f { size of the house, size of the lot, number of bedrooms, number of bathrooms, distance from schools, etc. }</a:t>
            </a:r>
          </a:p>
          <a:p>
            <a:r>
              <a:rPr lang="en-US" smtClean="0"/>
              <a:t>If you took samples of 1,000 homes in your city, and list all the prices along (y-variable) with the relevant (x-variables), and with the help of some statistical tool, you can find a correlation (positive or negative?).  This is useful for prediction or estimate of home prices.  </a:t>
            </a:r>
          </a:p>
          <a:p>
            <a:r>
              <a:rPr lang="en-US" smtClean="0"/>
              <a:t>You can do the same with, let’s say, stock price.  </a:t>
            </a:r>
          </a:p>
          <a:p>
            <a:r>
              <a:rPr lang="en-US" smtClean="0"/>
              <a:t> “Ceteris Paribus”, the Latin word for “other things equal” or “hold others fixed, or constant” is an important assumption when we want to “isolate” the effect of just one x-variable to the change in y-variable.  Example, if we know the “slope” between the home price (y) and the number of bathrooms (x)  is approximately 500.  This means, an additional bathroom will add $500 value to the home price, cet.par. (i.e. holding other variables such as distance to school, the size of the lot, as equal or unchanged).   What’s (other) use of this “cet.par”?  Think of a reason, or two.</a:t>
            </a:r>
          </a:p>
        </p:txBody>
      </p:sp>
    </p:spTree>
    <p:extLst>
      <p:ext uri="{BB962C8B-B14F-4D97-AF65-F5344CB8AC3E}">
        <p14:creationId xmlns:p14="http://schemas.microsoft.com/office/powerpoint/2010/main" val="274387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Times New Roman" pitchFamily="18" charset="0"/>
              </a:defRPr>
            </a:lvl1pPr>
            <a:lvl2pPr marL="742950" indent="-285750" eaLnBrk="0" hangingPunct="0">
              <a:defRPr sz="2400">
                <a:solidFill>
                  <a:schemeClr val="bg1"/>
                </a:solidFill>
                <a:latin typeface="Times New Roman" pitchFamily="18" charset="0"/>
              </a:defRPr>
            </a:lvl2pPr>
            <a:lvl3pPr marL="1143000" indent="-228600" eaLnBrk="0" hangingPunct="0">
              <a:defRPr sz="2400">
                <a:solidFill>
                  <a:schemeClr val="bg1"/>
                </a:solidFill>
                <a:latin typeface="Times New Roman" pitchFamily="18" charset="0"/>
              </a:defRPr>
            </a:lvl3pPr>
            <a:lvl4pPr marL="1600200" indent="-228600" eaLnBrk="0" hangingPunct="0">
              <a:defRPr sz="2400">
                <a:solidFill>
                  <a:schemeClr val="bg1"/>
                </a:solidFill>
                <a:latin typeface="Times New Roman" pitchFamily="18" charset="0"/>
              </a:defRPr>
            </a:lvl4pPr>
            <a:lvl5pPr marL="2057400" indent="-228600" eaLnBrk="0" hangingPunct="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eaLnBrk="1" hangingPunct="1"/>
            <a:fld id="{21EC5DBC-B765-4FCC-827C-D51325376180}" type="slidenum">
              <a:rPr lang="en-US" sz="1200" smtClean="0">
                <a:solidFill>
                  <a:schemeClr val="tx1"/>
                </a:solidFill>
                <a:latin typeface="Arial" pitchFamily="34" charset="0"/>
              </a:rPr>
              <a:pPr eaLnBrk="1" hangingPunct="1"/>
              <a:t>18</a:t>
            </a:fld>
            <a:endParaRPr lang="en-US" sz="1200" dirty="0" smtClean="0">
              <a:solidFill>
                <a:schemeClr val="tx1"/>
              </a:solidFill>
              <a:latin typeface="Arial" pitchFamily="34" charset="0"/>
            </a:endParaRPr>
          </a:p>
        </p:txBody>
      </p:sp>
    </p:spTree>
    <p:extLst>
      <p:ext uri="{BB962C8B-B14F-4D97-AF65-F5344CB8AC3E}">
        <p14:creationId xmlns:p14="http://schemas.microsoft.com/office/powerpoint/2010/main" val="3657750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5.png"/><Relationship Id="rId2" Type="http://schemas.openxmlformats.org/officeDocument/2006/relationships/image" Target="../media/image10.jpeg"/><Relationship Id="rId16"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12.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www.bls.gov/" TargetMode="External"/><Relationship Id="rId1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614591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dirty="0"/>
          </a:p>
        </p:txBody>
      </p:sp>
    </p:spTree>
    <p:extLst>
      <p:ext uri="{BB962C8B-B14F-4D97-AF65-F5344CB8AC3E}">
        <p14:creationId xmlns:p14="http://schemas.microsoft.com/office/powerpoint/2010/main" val="422653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382161"/>
            <a:ext cx="3700462" cy="1323439"/>
          </a:xfrm>
          <a:prstGeom prst="rect">
            <a:avLst/>
          </a:prstGeom>
          <a:noFill/>
        </p:spPr>
        <p:txBody>
          <a:bodyPr wrap="square">
            <a:spAutoFit/>
          </a:bodyPr>
          <a:lstStyle/>
          <a:p>
            <a:pPr>
              <a:defRPr/>
            </a:pPr>
            <a:r>
              <a:rPr lang="en-US" sz="8000" b="1" dirty="0" smtClean="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9(24)</a:t>
            </a:r>
            <a:endParaRPr lang="en-US" sz="80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Solina Lindahl</a:t>
            </a: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userDrawn="1"/>
        </p:nvSpPr>
        <p:spPr>
          <a:xfrm>
            <a:off x="1371600" y="5357853"/>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800" b="1" i="0" u="none" strike="noStrike" kern="1200" cap="none" spc="100" baseline="0" dirty="0" smtClean="0">
                <a:solidFill>
                  <a:srgbClr val="FF3300"/>
                </a:solidFill>
                <a:effectLst/>
                <a:latin typeface="Candara" pitchFamily="34" charset="0"/>
                <a:ea typeface="+mj-ea"/>
                <a:cs typeface="+mj-cs"/>
              </a:rPr>
              <a:t>Long-Run Economic Growth </a:t>
            </a:r>
            <a:endParaRPr lang="en-US" sz="4000"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33964926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dirty="0"/>
          </a:p>
        </p:txBody>
      </p:sp>
    </p:spTree>
    <p:extLst>
      <p:ext uri="{BB962C8B-B14F-4D97-AF65-F5344CB8AC3E}">
        <p14:creationId xmlns:p14="http://schemas.microsoft.com/office/powerpoint/2010/main" val="31369617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dirty="0">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dirty="0"/>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endParaRPr lang="en-US" dirty="0"/>
          </a:p>
        </p:txBody>
      </p:sp>
      <p:pic>
        <p:nvPicPr>
          <p:cNvPr id="33794" name="Picture 2">
            <a:hlinkClick r:id="rId15"/>
          </p:cNvPr>
          <p:cNvPicPr>
            <a:picLocks noChangeAspect="1" noChangeArrowheads="1"/>
          </p:cNvPicPr>
          <p:nvPr userDrawn="1"/>
        </p:nvPicPr>
        <p:blipFill>
          <a:blip r:embed="rId16" cstate="screen">
            <a:extLst>
              <a:ext uri="{28A0092B-C50C-407E-A947-70E740481C1C}">
                <a14:useLocalDpi xmlns:a14="http://schemas.microsoft.com/office/drawing/2010/main" val="0"/>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51745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userDrawn="1"/>
        </p:nvCxnSpPr>
        <p:spPr>
          <a:xfrm>
            <a:off x="0" y="60198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8173374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Solina Lindahl</a:t>
            </a: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endParaRPr lang="en-US" dirty="0"/>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dirty="0"/>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605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dirty="0">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0854810"/>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3406293393"/>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329852625"/>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40984043"/>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C72282-674A-4218-A412-0A1E2A858C9A}" type="slidenum">
              <a:rPr lang="en-US" smtClean="0"/>
              <a:pPr/>
              <a:t>‹#›</a:t>
            </a:fld>
            <a:endParaRPr lang="en-US" dirty="0"/>
          </a:p>
        </p:txBody>
      </p:sp>
    </p:spTree>
    <p:extLst>
      <p:ext uri="{BB962C8B-B14F-4D97-AF65-F5344CB8AC3E}">
        <p14:creationId xmlns:p14="http://schemas.microsoft.com/office/powerpoint/2010/main" val="2364097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2912159916"/>
      </p:ext>
    </p:extLst>
  </p:cSld>
  <p:clrMapOvr>
    <a:masterClrMapping/>
  </p:clrMapOvr>
  <p:transition>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2359308934"/>
      </p:ext>
    </p:extLst>
  </p:cSld>
  <p:clrMapOvr>
    <a:masterClrMapping/>
  </p:clrMapOvr>
  <p:transition>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08443429"/>
      </p:ext>
    </p:extLst>
  </p:cSld>
  <p:clrMapOvr>
    <a:masterClrMapping/>
  </p:clrMapOvr>
  <p:transition>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17671972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061332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291459"/>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6013614"/>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9144000" cy="944563"/>
          </a:xfrm>
          <a:prstGeom prst="rect">
            <a:avLst/>
          </a:prstGeom>
        </p:spPr>
        <p:txBody>
          <a:bodyPr anchor="ctr">
            <a:normAutofit/>
          </a:bodyPr>
          <a:lstStyle>
            <a:lvl1pPr marL="0" marR="0" indent="0" algn="ctr" defTabSz="914400" rtl="0" eaLnBrk="1" fontAlgn="auto" latinLnBrk="0" hangingPunct="1">
              <a:lnSpc>
                <a:spcPct val="100000"/>
              </a:lnSpc>
              <a:spcBef>
                <a:spcPct val="0"/>
              </a:spcBef>
              <a:spcAft>
                <a:spcPts val="0"/>
              </a:spcAft>
              <a:buClrTx/>
              <a:buSzTx/>
              <a:buFontTx/>
              <a:buNone/>
              <a:tabLst/>
              <a:defRPr sz="4400" baseline="0">
                <a:solidFill>
                  <a:srgbClr val="FFC000"/>
                </a:solidFill>
              </a:defRPr>
            </a:lvl1pPr>
          </a:lstStyle>
          <a:p>
            <a:pPr>
              <a:defRPr/>
            </a:pPr>
            <a:r>
              <a:rPr lang="en-US" sz="5400" b="1" cap="all" dirty="0" smtClean="0">
                <a:effectLst>
                  <a:outerShdw blurRad="38100" dist="38100" dir="2700000" algn="tl">
                    <a:srgbClr val="000000">
                      <a:alpha val="43137"/>
                    </a:srgbClr>
                  </a:outerShdw>
                </a:effectLst>
                <a:latin typeface="Gill Sans MT Condensed" pitchFamily="34" charset="0"/>
                <a:ea typeface="+mj-ea"/>
                <a:cs typeface="+mj-cs"/>
              </a:rPr>
              <a:t>See the </a:t>
            </a:r>
            <a:r>
              <a:rPr lang="en-US" sz="5400" b="1" cap="all" dirty="0" smtClean="0">
                <a:solidFill>
                  <a:srgbClr val="FF0000"/>
                </a:solidFill>
                <a:effectLst>
                  <a:outerShdw blurRad="38100" dist="38100" dir="2700000" algn="tl">
                    <a:srgbClr val="000000">
                      <a:alpha val="43137"/>
                    </a:srgbClr>
                  </a:outerShdw>
                </a:effectLst>
                <a:latin typeface="Gill Sans MT Condensed" pitchFamily="34" charset="0"/>
                <a:ea typeface="+mj-ea"/>
                <a:cs typeface="+mj-cs"/>
              </a:rPr>
              <a:t>invisible</a:t>
            </a:r>
            <a:r>
              <a:rPr lang="en-US" sz="5400" b="1" cap="all" dirty="0" smtClean="0">
                <a:effectLst>
                  <a:outerShdw blurRad="38100" dist="38100" dir="2700000" algn="tl">
                    <a:srgbClr val="000000">
                      <a:alpha val="43137"/>
                    </a:srgbClr>
                  </a:outerShdw>
                </a:effectLst>
                <a:latin typeface="Gill Sans MT Condensed" pitchFamily="34" charset="0"/>
                <a:ea typeface="+mj-ea"/>
                <a:cs typeface="+mj-cs"/>
              </a:rPr>
              <a:t> hand</a:t>
            </a:r>
          </a:p>
        </p:txBody>
      </p:sp>
      <p:sp>
        <p:nvSpPr>
          <p:cNvPr id="3" name="Title 1"/>
          <p:cNvSpPr txBox="1">
            <a:spLocks/>
          </p:cNvSpPr>
          <p:nvPr/>
        </p:nvSpPr>
        <p:spPr>
          <a:xfrm>
            <a:off x="0" y="0"/>
            <a:ext cx="9144000" cy="944563"/>
          </a:xfrm>
          <a:prstGeom prst="rect">
            <a:avLst/>
          </a:prstGeom>
        </p:spPr>
        <p:txBody>
          <a:bodyPr anchor="ctr">
            <a:normAutofit/>
          </a:bodyPr>
          <a:lstStyle>
            <a:lvl1pPr marL="0" marR="0" indent="0" algn="ctr" defTabSz="914400" rtl="0" eaLnBrk="1" fontAlgn="auto" latinLnBrk="0" hangingPunct="1">
              <a:lnSpc>
                <a:spcPct val="100000"/>
              </a:lnSpc>
              <a:spcBef>
                <a:spcPct val="0"/>
              </a:spcBef>
              <a:spcAft>
                <a:spcPts val="0"/>
              </a:spcAft>
              <a:buClrTx/>
              <a:buSzTx/>
              <a:buFontTx/>
              <a:buNone/>
              <a:tabLst/>
              <a:defRPr sz="4400" baseline="0">
                <a:solidFill>
                  <a:srgbClr val="FFC000"/>
                </a:solidFill>
              </a:defRPr>
            </a:lvl1pPr>
          </a:lstStyle>
          <a:p>
            <a:pPr>
              <a:defRPr/>
            </a:pPr>
            <a:r>
              <a:rPr lang="en-US" sz="5400" b="1" cap="all" dirty="0" smtClean="0">
                <a:effectLst>
                  <a:outerShdw blurRad="38100" dist="38100" dir="2700000" algn="tl">
                    <a:srgbClr val="000000">
                      <a:alpha val="43137"/>
                    </a:srgbClr>
                  </a:outerShdw>
                </a:effectLst>
                <a:latin typeface="Gill Sans MT Condensed" pitchFamily="34" charset="0"/>
                <a:ea typeface="+mj-ea"/>
                <a:cs typeface="+mj-cs"/>
              </a:rPr>
              <a:t>See the </a:t>
            </a:r>
            <a:r>
              <a:rPr lang="en-US" sz="5400" b="1" cap="all" dirty="0" smtClean="0">
                <a:solidFill>
                  <a:schemeClr val="bg2"/>
                </a:solidFill>
                <a:effectLst>
                  <a:outerShdw blurRad="38100" dist="38100" dir="2700000" algn="tl">
                    <a:srgbClr val="000000">
                      <a:alpha val="43137"/>
                    </a:srgbClr>
                  </a:outerShdw>
                </a:effectLst>
                <a:latin typeface="Gill Sans MT Condensed" pitchFamily="34" charset="0"/>
                <a:ea typeface="+mj-ea"/>
                <a:cs typeface="+mj-cs"/>
              </a:rPr>
              <a:t>invisible</a:t>
            </a:r>
            <a:r>
              <a:rPr lang="en-US" sz="5400" b="1" cap="all" dirty="0" smtClean="0">
                <a:effectLst>
                  <a:outerShdw blurRad="38100" dist="38100" dir="2700000" algn="tl">
                    <a:srgbClr val="000000">
                      <a:alpha val="43137"/>
                    </a:srgbClr>
                  </a:outerShdw>
                </a:effectLst>
                <a:latin typeface="Gill Sans MT Condensed" pitchFamily="34" charset="0"/>
                <a:ea typeface="+mj-ea"/>
                <a:cs typeface="+mj-cs"/>
              </a:rPr>
              <a:t> hand</a:t>
            </a:r>
          </a:p>
        </p:txBody>
      </p:sp>
      <p:sp>
        <p:nvSpPr>
          <p:cNvPr id="4" name="Date Placeholder 2"/>
          <p:cNvSpPr>
            <a:spLocks noGrp="1"/>
          </p:cNvSpPr>
          <p:nvPr>
            <p:ph type="dt" sz="half" idx="10"/>
          </p:nvPr>
        </p:nvSpPr>
        <p:spPr>
          <a:xfrm>
            <a:off x="457200" y="6356350"/>
            <a:ext cx="381000" cy="365125"/>
          </a:xfrm>
          <a:prstGeom prst="rect">
            <a:avLst/>
          </a:prstGeom>
        </p:spPr>
        <p:txBody>
          <a:bodyPr/>
          <a:lstStyle>
            <a:lvl1pPr>
              <a:defRPr/>
            </a:lvl1pPr>
          </a:lstStyle>
          <a:p>
            <a:pPr>
              <a:defRPr/>
            </a:pPr>
            <a:endParaRPr lang="en-US" dirty="0"/>
          </a:p>
        </p:txBody>
      </p:sp>
      <p:sp>
        <p:nvSpPr>
          <p:cNvPr id="5" name="Footer Placeholder 3"/>
          <p:cNvSpPr>
            <a:spLocks noGrp="1"/>
          </p:cNvSpPr>
          <p:nvPr>
            <p:ph type="ftr" sz="quarter" idx="11"/>
          </p:nvPr>
        </p:nvSpPr>
        <p:spPr/>
        <p:txBody>
          <a:bodyPr/>
          <a:lstStyle>
            <a:lvl1pPr>
              <a:defRPr/>
            </a:lvl1pPr>
          </a:lstStyle>
          <a:p>
            <a:pPr>
              <a:defRPr/>
            </a:pPr>
            <a:endParaRPr lang="en-US" dirty="0"/>
          </a:p>
        </p:txBody>
      </p:sp>
      <p:sp>
        <p:nvSpPr>
          <p:cNvPr id="6" name="Slide Number Placeholder 4"/>
          <p:cNvSpPr>
            <a:spLocks noGrp="1"/>
          </p:cNvSpPr>
          <p:nvPr>
            <p:ph type="sldNum" sz="quarter" idx="12"/>
          </p:nvPr>
        </p:nvSpPr>
        <p:spPr>
          <a:xfrm>
            <a:off x="8686800" y="6629400"/>
            <a:ext cx="457200" cy="228600"/>
          </a:xfrm>
          <a:prstGeom prst="rect">
            <a:avLst/>
          </a:prstGeom>
        </p:spPr>
        <p:txBody>
          <a:bodyPr/>
          <a:lstStyle>
            <a:lvl1pPr>
              <a:defRPr/>
            </a:lvl1pPr>
          </a:lstStyle>
          <a:p>
            <a:pPr>
              <a:defRPr/>
            </a:pPr>
            <a:fld id="{25953E17-FB6D-406B-8817-9F3E6FC94864}" type="slidenum">
              <a:rPr lang="en-US"/>
              <a:pPr>
                <a:defRPr/>
              </a:pPr>
              <a:t>‹#›</a:t>
            </a:fld>
            <a:endParaRPr lang="en-US" dirty="0"/>
          </a:p>
        </p:txBody>
      </p:sp>
    </p:spTree>
    <p:extLst>
      <p:ext uri="{BB962C8B-B14F-4D97-AF65-F5344CB8AC3E}">
        <p14:creationId xmlns:p14="http://schemas.microsoft.com/office/powerpoint/2010/main" val="290206206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0600" y="-31750"/>
            <a:ext cx="8153400" cy="946150"/>
          </a:xfrm>
          <a:noFill/>
        </p:spPr>
        <p:txBody>
          <a:bodyPr/>
          <a:lstStyle>
            <a:lvl1pPr algn="l">
              <a:defRPr sz="4000" baseline="0">
                <a:solidFill>
                  <a:schemeClr val="accent6">
                    <a:lumMod val="75000"/>
                  </a:schemeClr>
                </a:solidFill>
                <a:effectLst>
                  <a:outerShdw blurRad="38100" dist="38100" dir="2700000" algn="tl">
                    <a:srgbClr val="000000">
                      <a:alpha val="43137"/>
                    </a:srgbClr>
                  </a:outerShdw>
                </a:effectLst>
              </a:defRPr>
            </a:lvl1pPr>
          </a:lstStyle>
          <a:p>
            <a:r>
              <a:rPr lang="en-US" dirty="0" smtClean="0"/>
              <a:t>Take a look…..</a:t>
            </a:r>
            <a:endParaRPr lang="en-US" dirty="0"/>
          </a:p>
        </p:txBody>
      </p:sp>
      <p:sp>
        <p:nvSpPr>
          <p:cNvPr id="3" name="Date Placeholder 2"/>
          <p:cNvSpPr>
            <a:spLocks noGrp="1"/>
          </p:cNvSpPr>
          <p:nvPr>
            <p:ph type="dt" sz="half" idx="10"/>
          </p:nvPr>
        </p:nvSpPr>
        <p:spPr>
          <a:xfrm>
            <a:off x="457200" y="6356350"/>
            <a:ext cx="381000" cy="365125"/>
          </a:xfrm>
          <a:prstGeom prst="rect">
            <a:avLst/>
          </a:prstGeom>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p>
            <a:pPr>
              <a:defRPr/>
            </a:pPr>
            <a:fld id="{397979CC-4B86-46FB-8E31-C36FC5A7CF61}" type="slidenum">
              <a:rPr lang="en-US" smtClean="0"/>
              <a:pPr>
                <a:defRPr/>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1133"/>
            <a:ext cx="990600" cy="1104743"/>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828800" y="2438400"/>
            <a:ext cx="5245100" cy="3932581"/>
          </a:xfrm>
          <a:prstGeom prst="rect">
            <a:avLst/>
          </a:prstGeom>
        </p:spPr>
      </p:pic>
    </p:spTree>
    <p:extLst>
      <p:ext uri="{BB962C8B-B14F-4D97-AF65-F5344CB8AC3E}">
        <p14:creationId xmlns:p14="http://schemas.microsoft.com/office/powerpoint/2010/main" val="1854527413"/>
      </p:ext>
    </p:extLst>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dirty="0"/>
          </a:p>
        </p:txBody>
      </p:sp>
    </p:spTree>
    <p:extLst>
      <p:ext uri="{BB962C8B-B14F-4D97-AF65-F5344CB8AC3E}">
        <p14:creationId xmlns:p14="http://schemas.microsoft.com/office/powerpoint/2010/main" val="3436253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slide" Target="../slides/slide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1.xml"/><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5.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slide" Target="../slides/slide1.xml"/><Relationship Id="rId4" Type="http://schemas.openxmlformats.org/officeDocument/2006/relationships/image" Target="../media/image19.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slide" Target="../slides/slide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slide" Target="../slides/slide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23.xml"/><Relationship Id="rId4"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dirty="0" smtClean="0"/>
              <a:t>Take a look…..</a:t>
            </a:r>
            <a:endParaRPr lang="en-US" dirty="0"/>
          </a:p>
        </p:txBody>
      </p:sp>
      <p:pic>
        <p:nvPicPr>
          <p:cNvPr id="11" name="Picture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hlinkClick r:id="rId8"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8"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27468067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90" r:id="rId4"/>
    <p:sldLayoutId id="2147483691" r:id="rId5"/>
    <p:sldLayoutId id="2147483692"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2445768626"/>
      </p:ext>
    </p:extLst>
  </p:cSld>
  <p:clrMap bg1="lt1" tx1="dk1" bg2="lt2" tx2="dk2" accent1="accent1" accent2="accent2" accent3="accent3" accent4="accent4" accent5="accent5" accent6="accent6" hlink="hlink" folHlink="folHlink"/>
  <p:sldLayoutIdLst>
    <p:sldLayoutId id="2147483669" r:id="rId1"/>
    <p:sldLayoutId id="2147483670" r:id="rId2"/>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203875306"/>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3055139934"/>
      </p:ext>
    </p:extLst>
  </p:cSld>
  <p:clrMap bg1="lt1" tx1="dk1" bg2="lt2" tx2="dk2" accent1="accent1" accent2="accent2" accent3="accent3" accent4="accent4" accent5="accent5" accent6="accent6" hlink="hlink" folHlink="folHlink"/>
  <p:sldLayoutIdLst>
    <p:sldLayoutId id="2147483683" r:id="rId1"/>
    <p:sldLayoutId id="2147483684"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3999456525"/>
      </p:ext>
    </p:extLst>
  </p:cSld>
  <p:clrMap bg1="lt1" tx1="dk1" bg2="lt2" tx2="dk2" accent1="accent1" accent2="accent2" accent3="accent3" accent4="accent4" accent5="accent5" accent6="accent6" hlink="hlink" folHlink="folHlink"/>
  <p:sldLayoutIdLst>
    <p:sldLayoutId id="2147483686" r:id="rId1"/>
    <p:sldLayoutId id="2147483687"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val="4235582923"/>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3.xml"/><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slide" Target="slide11.xml"/><Relationship Id="rId11" Type="http://schemas.openxmlformats.org/officeDocument/2006/relationships/slide" Target="slide24.xml"/><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2.xml"/><Relationship Id="rId9" Type="http://schemas.openxmlformats.org/officeDocument/2006/relationships/slide" Target="slide17.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ggdc.net/maddis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ggdc.net/maddison"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5400"/>
            <a:ext cx="9144000" cy="4678363"/>
          </a:xfrm>
        </p:spPr>
        <p:txBody>
          <a:bodyPr/>
          <a:lstStyle/>
          <a:p>
            <a:pPr marL="684213" indent="-342900">
              <a:buBlip>
                <a:blip r:embed="rId2"/>
              </a:buBlip>
            </a:pPr>
            <a:r>
              <a:rPr lang="en-US" sz="2200" b="0" dirty="0"/>
              <a:t>Why long-run economic growth </a:t>
            </a:r>
            <a:r>
              <a:rPr lang="en-US" sz="2200" b="0" dirty="0" smtClean="0"/>
              <a:t>is measured </a:t>
            </a:r>
            <a:r>
              <a:rPr lang="en-US" sz="2200" b="0" dirty="0"/>
              <a:t>as the increase in </a:t>
            </a:r>
            <a:r>
              <a:rPr lang="en-US" sz="2200" dirty="0">
                <a:hlinkClick r:id="rId3" action="ppaction://hlinksldjump"/>
              </a:rPr>
              <a:t>real </a:t>
            </a:r>
            <a:r>
              <a:rPr lang="en-US" sz="2200" dirty="0" smtClean="0">
                <a:hlinkClick r:id="rId3" action="ppaction://hlinksldjump"/>
              </a:rPr>
              <a:t>GDP per capita</a:t>
            </a:r>
            <a:r>
              <a:rPr lang="en-US" sz="2200" b="0" dirty="0" smtClean="0"/>
              <a:t>, </a:t>
            </a:r>
            <a:r>
              <a:rPr lang="en-US" sz="2200" b="0" dirty="0"/>
              <a:t>and </a:t>
            </a:r>
            <a:r>
              <a:rPr lang="en-US" sz="2200" dirty="0">
                <a:hlinkClick r:id="rId4" action="ppaction://hlinksldjump"/>
              </a:rPr>
              <a:t>how it </a:t>
            </a:r>
            <a:r>
              <a:rPr lang="en-US" sz="2200" dirty="0" smtClean="0">
                <a:hlinkClick r:id="rId4" action="ppaction://hlinksldjump"/>
              </a:rPr>
              <a:t>varies across </a:t>
            </a:r>
            <a:r>
              <a:rPr lang="en-US" sz="2200" dirty="0">
                <a:hlinkClick r:id="rId4" action="ppaction://hlinksldjump"/>
              </a:rPr>
              <a:t>countries</a:t>
            </a:r>
            <a:endParaRPr lang="en-US" sz="2200" dirty="0"/>
          </a:p>
          <a:p>
            <a:pPr marL="684213" indent="-342900">
              <a:buBlip>
                <a:blip r:embed="rId2"/>
              </a:buBlip>
            </a:pPr>
            <a:r>
              <a:rPr lang="en-US" sz="2200" b="0" dirty="0" smtClean="0">
                <a:hlinkClick r:id="rId5" action="ppaction://hlinksldjump"/>
              </a:rPr>
              <a:t>P</a:t>
            </a:r>
            <a:r>
              <a:rPr lang="en-US" sz="2200" dirty="0" smtClean="0">
                <a:hlinkClick r:id="rId5" action="ppaction://hlinksldjump"/>
              </a:rPr>
              <a:t>roductivity</a:t>
            </a:r>
            <a:r>
              <a:rPr lang="en-US" sz="2200" dirty="0" smtClean="0"/>
              <a:t> </a:t>
            </a:r>
            <a:r>
              <a:rPr lang="en-US" sz="2200" b="0" dirty="0"/>
              <a:t>is the key to </a:t>
            </a:r>
            <a:r>
              <a:rPr lang="en-US" sz="2200" b="0" dirty="0" smtClean="0"/>
              <a:t>long-run economic growth, driven </a:t>
            </a:r>
            <a:r>
              <a:rPr lang="en-US" sz="2200" b="0" dirty="0"/>
              <a:t>by </a:t>
            </a:r>
            <a:r>
              <a:rPr lang="en-US" sz="2200" dirty="0">
                <a:hlinkClick r:id="rId6" action="ppaction://hlinksldjump"/>
              </a:rPr>
              <a:t>physical capital</a:t>
            </a:r>
            <a:r>
              <a:rPr lang="en-US" sz="2200" dirty="0"/>
              <a:t>, </a:t>
            </a:r>
            <a:r>
              <a:rPr lang="en-US" sz="2200" dirty="0" smtClean="0">
                <a:hlinkClick r:id="rId7" action="ppaction://hlinksldjump"/>
              </a:rPr>
              <a:t>human capital</a:t>
            </a:r>
            <a:r>
              <a:rPr lang="en-US" sz="2200" dirty="0"/>
              <a:t>, </a:t>
            </a:r>
            <a:r>
              <a:rPr lang="en-US" sz="2200" b="0" dirty="0"/>
              <a:t>and </a:t>
            </a:r>
            <a:r>
              <a:rPr lang="en-US" sz="2200" dirty="0">
                <a:hlinkClick r:id="rId8" action="ppaction://hlinksldjump"/>
              </a:rPr>
              <a:t>technological progress</a:t>
            </a:r>
            <a:endParaRPr lang="en-US" sz="2200" dirty="0"/>
          </a:p>
          <a:p>
            <a:pPr marL="684213" indent="-342900">
              <a:buBlip>
                <a:blip r:embed="rId2"/>
              </a:buBlip>
            </a:pPr>
            <a:r>
              <a:rPr lang="en-US" sz="2200" dirty="0" smtClean="0">
                <a:hlinkClick r:id="rId9" action="ppaction://hlinksldjump"/>
              </a:rPr>
              <a:t>Why long run</a:t>
            </a:r>
            <a:r>
              <a:rPr lang="en-US" sz="2200" dirty="0">
                <a:hlinkClick r:id="rId9" action="ppaction://hlinksldjump"/>
              </a:rPr>
              <a:t> </a:t>
            </a:r>
            <a:r>
              <a:rPr lang="en-US" sz="2200" dirty="0" smtClean="0">
                <a:hlinkClick r:id="rId9" action="ppaction://hlinksldjump"/>
              </a:rPr>
              <a:t>growth </a:t>
            </a:r>
            <a:r>
              <a:rPr lang="en-US" sz="2200" dirty="0">
                <a:hlinkClick r:id="rId9" action="ppaction://hlinksldjump"/>
              </a:rPr>
              <a:t>rates differ so much </a:t>
            </a:r>
            <a:r>
              <a:rPr lang="en-US" sz="2200" dirty="0" smtClean="0">
                <a:hlinkClick r:id="rId9" action="ppaction://hlinksldjump"/>
              </a:rPr>
              <a:t>among countries</a:t>
            </a:r>
            <a:endParaRPr lang="en-US" sz="2200" dirty="0"/>
          </a:p>
          <a:p>
            <a:pPr marL="684213" indent="-342900">
              <a:buBlip>
                <a:blip r:embed="rId2"/>
              </a:buBlip>
            </a:pPr>
            <a:r>
              <a:rPr lang="en-US" sz="2200" dirty="0" smtClean="0">
                <a:hlinkClick r:id="rId10" action="ppaction://hlinksldjump"/>
              </a:rPr>
              <a:t>Convergence hypothesis</a:t>
            </a:r>
            <a:r>
              <a:rPr lang="en-US" sz="2200" dirty="0" smtClean="0"/>
              <a:t> vs. </a:t>
            </a:r>
            <a:r>
              <a:rPr lang="en-US" sz="2200" u="sng" dirty="0" smtClean="0"/>
              <a:t>divergence hypothesis</a:t>
            </a:r>
            <a:endParaRPr lang="en-US" sz="2200" b="0" u="sng" dirty="0"/>
          </a:p>
          <a:p>
            <a:pPr marL="684213" indent="-342900">
              <a:buBlip>
                <a:blip r:embed="rId2"/>
              </a:buBlip>
            </a:pPr>
            <a:r>
              <a:rPr lang="en-US" sz="2200" dirty="0" smtClean="0">
                <a:hlinkClick r:id="" action="ppaction://noaction"/>
              </a:rPr>
              <a:t>Sustainability</a:t>
            </a:r>
            <a:r>
              <a:rPr lang="en-US" sz="2200" dirty="0" smtClean="0"/>
              <a:t> </a:t>
            </a:r>
            <a:r>
              <a:rPr lang="en-US" sz="2200" b="0" dirty="0" smtClean="0"/>
              <a:t>and the </a:t>
            </a:r>
            <a:r>
              <a:rPr lang="en-US" sz="2200" dirty="0">
                <a:hlinkClick r:id="rId11" action="ppaction://hlinksldjump"/>
              </a:rPr>
              <a:t>challenges to growth </a:t>
            </a:r>
            <a:r>
              <a:rPr lang="en-US" sz="2200" b="0" dirty="0"/>
              <a:t>posed </a:t>
            </a:r>
            <a:r>
              <a:rPr lang="en-US" sz="2200" b="0" dirty="0" smtClean="0"/>
              <a:t>by scarcity </a:t>
            </a:r>
            <a:r>
              <a:rPr lang="en-US" sz="2200" b="0" dirty="0"/>
              <a:t>of natural resources </a:t>
            </a:r>
            <a:r>
              <a:rPr lang="en-US" sz="2200" b="0" dirty="0" smtClean="0"/>
              <a:t>and environmental </a:t>
            </a:r>
            <a:r>
              <a:rPr lang="en-US" sz="2200" b="0" dirty="0"/>
              <a:t>degradation</a:t>
            </a:r>
            <a:endParaRPr lang="en-US" sz="2200" dirty="0"/>
          </a:p>
        </p:txBody>
      </p:sp>
      <p:sp>
        <p:nvSpPr>
          <p:cNvPr id="4" name="TextBox 3"/>
          <p:cNvSpPr txBox="1"/>
          <p:nvPr/>
        </p:nvSpPr>
        <p:spPr>
          <a:xfrm>
            <a:off x="8126413" y="6210300"/>
            <a:ext cx="635000" cy="460375"/>
          </a:xfrm>
          <a:prstGeom prst="rect">
            <a:avLst/>
          </a:prstGeom>
          <a:noFill/>
        </p:spPr>
        <p:txBody>
          <a:bodyPr>
            <a:spAutoFit/>
          </a:bodyPr>
          <a:lstStyle/>
          <a:p>
            <a:pPr fontAlgn="auto">
              <a:spcBef>
                <a:spcPts val="0"/>
              </a:spcBef>
              <a:spcAft>
                <a:spcPts val="0"/>
              </a:spcAft>
              <a:defRPr/>
            </a:pPr>
            <a:r>
              <a:rPr lang="en-US" sz="1200" b="1" dirty="0">
                <a:solidFill>
                  <a:schemeClr val="bg1"/>
                </a:solidFill>
                <a:effectLst>
                  <a:outerShdw blurRad="38100" dist="38100" dir="2700000" algn="tl">
                    <a:srgbClr val="000000">
                      <a:alpha val="43137"/>
                    </a:srgbClr>
                  </a:outerShdw>
                </a:effectLst>
                <a:latin typeface="+mn-lt"/>
                <a:cs typeface="+mn-cs"/>
                <a:hlinkClick r:id="" action="ppaction://noaction"/>
              </a:rPr>
              <a:t>To Video</a:t>
            </a:r>
            <a:endParaRPr lang="en-US" sz="1200" b="1" dirty="0">
              <a:solidFill>
                <a:schemeClr val="bg1"/>
              </a:solidFill>
              <a:effectLst>
                <a:outerShdw blurRad="38100" dist="38100" dir="2700000" algn="tl">
                  <a:srgbClr val="000000">
                    <a:alpha val="43137"/>
                  </a:srgbClr>
                </a:outerShdw>
              </a:effectLst>
              <a:latin typeface="+mn-lt"/>
              <a:cs typeface="+mn-cs"/>
            </a:endParaRPr>
          </a:p>
        </p:txBody>
      </p:sp>
      <p:sp>
        <p:nvSpPr>
          <p:cNvPr id="5" name="Rectangle 4"/>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12" action="ppaction://hlinksldjump"/>
              </a:rPr>
              <a:t>To First </a:t>
            </a:r>
          </a:p>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12" action="ppaction://hlinksldjump"/>
              </a:rPr>
              <a:t>Active 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6" name="TextBox 5"/>
          <p:cNvSpPr txBox="1"/>
          <p:nvPr/>
        </p:nvSpPr>
        <p:spPr>
          <a:xfrm>
            <a:off x="685800" y="533400"/>
            <a:ext cx="5113900" cy="523220"/>
          </a:xfrm>
          <a:prstGeom prst="rect">
            <a:avLst/>
          </a:prstGeom>
          <a:noFill/>
        </p:spPr>
        <p:txBody>
          <a:bodyPr wrap="none" rtlCol="0">
            <a:spAutoFit/>
          </a:bodyPr>
          <a:lstStyle/>
          <a:p>
            <a:r>
              <a:rPr lang="en-US" sz="2800" b="1" dirty="0" smtClean="0"/>
              <a:t> </a:t>
            </a:r>
            <a:r>
              <a:rPr lang="en-US" sz="2800" b="1" dirty="0" smtClean="0"/>
              <a:t>Long-Run Economic Growth</a:t>
            </a:r>
            <a:endParaRPr lang="en-US" sz="2800" b="1" dirty="0"/>
          </a:p>
        </p:txBody>
      </p:sp>
    </p:spTree>
    <p:extLst>
      <p:ext uri="{BB962C8B-B14F-4D97-AF65-F5344CB8AC3E}">
        <p14:creationId xmlns:p14="http://schemas.microsoft.com/office/powerpoint/2010/main" val="1604108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The Sources of Long-Run Growth</a:t>
            </a:r>
          </a:p>
        </p:txBody>
      </p:sp>
      <p:sp>
        <p:nvSpPr>
          <p:cNvPr id="3" name="Content Placeholder 2"/>
          <p:cNvSpPr>
            <a:spLocks noGrp="1"/>
          </p:cNvSpPr>
          <p:nvPr>
            <p:ph idx="1"/>
          </p:nvPr>
        </p:nvSpPr>
        <p:spPr/>
        <p:txBody>
          <a:bodyPr>
            <a:normAutofit/>
          </a:bodyPr>
          <a:lstStyle/>
          <a:p>
            <a:r>
              <a:rPr lang="en-US" dirty="0">
                <a:solidFill>
                  <a:srgbClr val="0070C0"/>
                </a:solidFill>
              </a:rPr>
              <a:t>The </a:t>
            </a:r>
            <a:r>
              <a:rPr lang="en-US" dirty="0" smtClean="0">
                <a:solidFill>
                  <a:srgbClr val="0070C0"/>
                </a:solidFill>
              </a:rPr>
              <a:t>crucial importance of productivity</a:t>
            </a:r>
          </a:p>
          <a:p>
            <a:r>
              <a:rPr lang="en-US" i="1" dirty="0">
                <a:solidFill>
                  <a:srgbClr val="990033"/>
                </a:solidFill>
              </a:rPr>
              <a:t>Labor </a:t>
            </a:r>
            <a:r>
              <a:rPr lang="en-US" i="1" dirty="0" smtClean="0">
                <a:solidFill>
                  <a:srgbClr val="990033"/>
                </a:solidFill>
              </a:rPr>
              <a:t>productivity </a:t>
            </a:r>
            <a:r>
              <a:rPr lang="en-US" b="0" i="1" dirty="0" smtClean="0"/>
              <a:t>(often referred to </a:t>
            </a:r>
            <a:r>
              <a:rPr lang="en-US" b="0" i="1" dirty="0"/>
              <a:t>simply as </a:t>
            </a:r>
            <a:r>
              <a:rPr lang="en-US" b="0" i="1" dirty="0" smtClean="0"/>
              <a:t>productivity)</a:t>
            </a:r>
            <a:r>
              <a:rPr lang="en-US" dirty="0" smtClean="0"/>
              <a:t>: </a:t>
            </a:r>
            <a:r>
              <a:rPr lang="en-US" b="0" dirty="0" smtClean="0"/>
              <a:t>output per worker:  </a:t>
            </a:r>
            <a:r>
              <a:rPr lang="en-US" dirty="0" smtClean="0">
                <a:solidFill>
                  <a:srgbClr val="C00000"/>
                </a:solidFill>
              </a:rPr>
              <a:t>(Y/L)</a:t>
            </a: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33600" y="3124200"/>
            <a:ext cx="4572000" cy="3273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5791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54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Explaining Growth in Productivity</a:t>
            </a:r>
          </a:p>
        </p:txBody>
      </p:sp>
      <p:sp>
        <p:nvSpPr>
          <p:cNvPr id="3" name="Content Placeholder 2"/>
          <p:cNvSpPr>
            <a:spLocks noGrp="1"/>
          </p:cNvSpPr>
          <p:nvPr>
            <p:ph idx="1"/>
          </p:nvPr>
        </p:nvSpPr>
        <p:spPr>
          <a:xfrm>
            <a:off x="228600" y="990600"/>
            <a:ext cx="8839200" cy="1676400"/>
          </a:xfrm>
          <a:solidFill>
            <a:schemeClr val="bg1">
              <a:alpha val="65000"/>
            </a:schemeClr>
          </a:solidFill>
        </p:spPr>
        <p:txBody>
          <a:bodyPr/>
          <a:lstStyle/>
          <a:p>
            <a:r>
              <a:rPr lang="en-US" dirty="0"/>
              <a:t>Increase in </a:t>
            </a:r>
            <a:r>
              <a:rPr lang="en-US" dirty="0" smtClean="0"/>
              <a:t>physical capital</a:t>
            </a:r>
          </a:p>
          <a:p>
            <a:r>
              <a:rPr lang="en-US" i="1" dirty="0" smtClean="0">
                <a:solidFill>
                  <a:srgbClr val="990033"/>
                </a:solidFill>
              </a:rPr>
              <a:t>Physical capital  (K) : </a:t>
            </a:r>
            <a:r>
              <a:rPr lang="en-US" b="0" dirty="0" smtClean="0"/>
              <a:t>human-made resources, </a:t>
            </a:r>
            <a:r>
              <a:rPr lang="en-US" b="0" dirty="0"/>
              <a:t>such as buildings and </a:t>
            </a:r>
            <a:r>
              <a:rPr lang="en-US" b="0" dirty="0" smtClean="0"/>
              <a:t>machines</a:t>
            </a:r>
            <a:endParaRPr lang="en-US" b="0" dirty="0"/>
          </a:p>
          <a:p>
            <a:endParaRPr lang="en-US" dirty="0"/>
          </a:p>
        </p:txBody>
      </p:sp>
    </p:spTree>
    <p:extLst>
      <p:ext uri="{BB962C8B-B14F-4D97-AF65-F5344CB8AC3E}">
        <p14:creationId xmlns:p14="http://schemas.microsoft.com/office/powerpoint/2010/main" val="3337780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Explaining Growth in Productivity</a:t>
            </a:r>
          </a:p>
        </p:txBody>
      </p:sp>
      <p:sp>
        <p:nvSpPr>
          <p:cNvPr id="3" name="Content Placeholder 2"/>
          <p:cNvSpPr>
            <a:spLocks noGrp="1"/>
          </p:cNvSpPr>
          <p:nvPr>
            <p:ph idx="1"/>
          </p:nvPr>
        </p:nvSpPr>
        <p:spPr>
          <a:xfrm>
            <a:off x="152400" y="990600"/>
            <a:ext cx="8839200" cy="2209800"/>
          </a:xfrm>
          <a:solidFill>
            <a:schemeClr val="bg1">
              <a:alpha val="87000"/>
            </a:schemeClr>
          </a:solidFill>
        </p:spPr>
        <p:txBody>
          <a:bodyPr/>
          <a:lstStyle/>
          <a:p>
            <a:r>
              <a:rPr lang="en-US" dirty="0"/>
              <a:t>Increase in </a:t>
            </a:r>
            <a:r>
              <a:rPr lang="en-US" dirty="0" smtClean="0"/>
              <a:t>human capital</a:t>
            </a:r>
          </a:p>
          <a:p>
            <a:r>
              <a:rPr lang="en-US" i="1" dirty="0" smtClean="0">
                <a:solidFill>
                  <a:srgbClr val="990033"/>
                </a:solidFill>
              </a:rPr>
              <a:t>Human capital (H):</a:t>
            </a:r>
            <a:r>
              <a:rPr lang="en-US" b="0" dirty="0" smtClean="0"/>
              <a:t> </a:t>
            </a:r>
            <a:r>
              <a:rPr lang="en-US" b="0" dirty="0"/>
              <a:t>the improvement in labor created by the education and knowledge embodied in the </a:t>
            </a:r>
            <a:r>
              <a:rPr lang="en-US" b="0" dirty="0" smtClean="0"/>
              <a:t>workforce.</a:t>
            </a:r>
            <a:endParaRPr lang="en-US" b="0" dirty="0"/>
          </a:p>
          <a:p>
            <a:endParaRPr lang="en-US" dirty="0"/>
          </a:p>
        </p:txBody>
      </p:sp>
    </p:spTree>
    <p:extLst>
      <p:ext uri="{BB962C8B-B14F-4D97-AF65-F5344CB8AC3E}">
        <p14:creationId xmlns:p14="http://schemas.microsoft.com/office/powerpoint/2010/main" val="241837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Explaining Growth in Productivity</a:t>
            </a:r>
          </a:p>
        </p:txBody>
      </p:sp>
      <p:sp>
        <p:nvSpPr>
          <p:cNvPr id="3" name="Content Placeholder 2"/>
          <p:cNvSpPr>
            <a:spLocks noGrp="1"/>
          </p:cNvSpPr>
          <p:nvPr>
            <p:ph idx="1"/>
          </p:nvPr>
        </p:nvSpPr>
        <p:spPr/>
        <p:txBody>
          <a:bodyPr/>
          <a:lstStyle/>
          <a:p>
            <a:r>
              <a:rPr lang="en-US" i="1" dirty="0">
                <a:solidFill>
                  <a:srgbClr val="990033"/>
                </a:solidFill>
              </a:rPr>
              <a:t>Technological </a:t>
            </a:r>
            <a:r>
              <a:rPr lang="en-US" i="1" dirty="0" smtClean="0">
                <a:solidFill>
                  <a:srgbClr val="990033"/>
                </a:solidFill>
              </a:rPr>
              <a:t>progress  (T) </a:t>
            </a:r>
            <a:r>
              <a:rPr lang="en-US" b="0" i="1" dirty="0" smtClean="0">
                <a:solidFill>
                  <a:srgbClr val="990033"/>
                </a:solidFill>
              </a:rPr>
              <a:t>: </a:t>
            </a:r>
            <a:r>
              <a:rPr lang="en-US" b="0" dirty="0" smtClean="0"/>
              <a:t>an </a:t>
            </a:r>
            <a:r>
              <a:rPr lang="en-US" b="0" dirty="0"/>
              <a:t>advance in the technical means of the production of goods and </a:t>
            </a:r>
            <a:r>
              <a:rPr lang="en-US" b="0" dirty="0" smtClean="0"/>
              <a:t>services.</a:t>
            </a:r>
            <a:endParaRPr lang="en-US" dirty="0"/>
          </a:p>
          <a:p>
            <a:endParaRPr lang="en-US" dirty="0"/>
          </a:p>
        </p:txBody>
      </p:sp>
      <p:pic>
        <p:nvPicPr>
          <p:cNvPr id="23554" name="Picture 2" descr="C:\Users\solina\AppData\Local\Temp\file9881303090876.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57400" y="2895600"/>
            <a:ext cx="5410200" cy="367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97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spc="0" dirty="0"/>
              <a:t>Accounting for Growth: </a:t>
            </a:r>
            <a:r>
              <a:rPr lang="en-US" sz="3600" spc="0" dirty="0" smtClean="0"/>
              <a:t/>
            </a:r>
            <a:br>
              <a:rPr lang="en-US" sz="3600" spc="0" dirty="0" smtClean="0"/>
            </a:br>
            <a:r>
              <a:rPr lang="en-US" sz="3600" spc="0" dirty="0" smtClean="0"/>
              <a:t>	The Aggregate Production </a:t>
            </a:r>
            <a:r>
              <a:rPr lang="en-US" sz="3600" spc="0" dirty="0"/>
              <a:t>Function</a:t>
            </a:r>
          </a:p>
        </p:txBody>
      </p:sp>
      <p:sp>
        <p:nvSpPr>
          <p:cNvPr id="3" name="Content Placeholder 2"/>
          <p:cNvSpPr>
            <a:spLocks noGrp="1"/>
          </p:cNvSpPr>
          <p:nvPr>
            <p:ph idx="1"/>
          </p:nvPr>
        </p:nvSpPr>
        <p:spPr>
          <a:xfrm>
            <a:off x="0" y="990600"/>
            <a:ext cx="9067800" cy="5867400"/>
          </a:xfrm>
        </p:spPr>
        <p:txBody>
          <a:bodyPr>
            <a:normAutofit fontScale="55000" lnSpcReduction="20000"/>
          </a:bodyPr>
          <a:lstStyle/>
          <a:p>
            <a:r>
              <a:rPr lang="en-US" sz="3800" dirty="0" smtClean="0"/>
              <a:t>How much does output change when we change inputs?</a:t>
            </a:r>
          </a:p>
          <a:p>
            <a:r>
              <a:rPr lang="en-US" sz="2800" i="1" dirty="0" smtClean="0">
                <a:solidFill>
                  <a:srgbClr val="990033"/>
                </a:solidFill>
              </a:rPr>
              <a:t>Aggregate production function: </a:t>
            </a:r>
            <a:r>
              <a:rPr lang="en-US" sz="2800" b="0" dirty="0" smtClean="0"/>
              <a:t>a </a:t>
            </a:r>
            <a:r>
              <a:rPr lang="en-US" sz="2800" b="0" dirty="0"/>
              <a:t>hypothetical </a:t>
            </a:r>
            <a:r>
              <a:rPr lang="en-US" sz="2800" b="0" dirty="0" smtClean="0"/>
              <a:t>function that </a:t>
            </a:r>
            <a:r>
              <a:rPr lang="en-US" sz="2800" b="0" dirty="0"/>
              <a:t>shows how productivity (</a:t>
            </a:r>
            <a:r>
              <a:rPr lang="en-US" sz="2800" b="0" dirty="0" smtClean="0"/>
              <a:t>real GDP </a:t>
            </a:r>
            <a:r>
              <a:rPr lang="en-US" sz="2800" b="0" dirty="0"/>
              <a:t>per </a:t>
            </a:r>
            <a:r>
              <a:rPr lang="en-US" sz="2800" b="0" dirty="0" smtClean="0"/>
              <a:t>worker = Y/L) </a:t>
            </a:r>
            <a:r>
              <a:rPr lang="en-US" sz="2800" b="0" dirty="0"/>
              <a:t>depends on </a:t>
            </a:r>
            <a:r>
              <a:rPr lang="en-US" sz="2800" b="0" dirty="0" smtClean="0"/>
              <a:t>the quantities </a:t>
            </a:r>
            <a:r>
              <a:rPr lang="en-US" sz="2800" b="0" dirty="0"/>
              <a:t>of physical capital </a:t>
            </a:r>
            <a:r>
              <a:rPr lang="en-US" sz="2800" b="0" dirty="0" smtClean="0"/>
              <a:t>per worker (=K/L) and </a:t>
            </a:r>
            <a:r>
              <a:rPr lang="en-US" sz="2800" b="0" dirty="0"/>
              <a:t>human capital per </a:t>
            </a:r>
            <a:r>
              <a:rPr lang="en-US" sz="2800" b="0" dirty="0" smtClean="0"/>
              <a:t>worker (=H/L) as </a:t>
            </a:r>
            <a:r>
              <a:rPr lang="en-US" sz="2800" b="0" dirty="0"/>
              <a:t>well as the state of </a:t>
            </a:r>
            <a:r>
              <a:rPr lang="en-US" sz="2800" b="0" dirty="0" smtClean="0"/>
              <a:t>technology (=</a:t>
            </a:r>
            <a:r>
              <a:rPr lang="en-US" sz="2800" dirty="0" smtClean="0"/>
              <a:t>TFP</a:t>
            </a:r>
            <a:r>
              <a:rPr lang="en-US" sz="2800" b="0" dirty="0" smtClean="0"/>
              <a:t>).   </a:t>
            </a:r>
          </a:p>
          <a:p>
            <a:r>
              <a:rPr lang="en-US" sz="2800" i="1" dirty="0" smtClean="0">
                <a:solidFill>
                  <a:srgbClr val="990033"/>
                </a:solidFill>
              </a:rPr>
              <a:t>Total factor productivity, TFP: </a:t>
            </a:r>
            <a:r>
              <a:rPr lang="en-US" sz="2800" b="0" i="1" dirty="0" smtClean="0">
                <a:solidFill>
                  <a:srgbClr val="990033"/>
                </a:solidFill>
              </a:rPr>
              <a:t>Technology Progress can help elevate all the other factors, K/L and H/L, to produce more output (Y/L)</a:t>
            </a:r>
            <a:endParaRPr lang="en-US" sz="2800" b="0" dirty="0" smtClean="0"/>
          </a:p>
          <a:p>
            <a:r>
              <a:rPr lang="en-US" sz="2800" b="0" dirty="0" smtClean="0"/>
              <a:t>(When TFP increases, the economy can produce </a:t>
            </a:r>
            <a:r>
              <a:rPr lang="en-US" sz="2800" dirty="0" smtClean="0"/>
              <a:t>more output </a:t>
            </a:r>
            <a:r>
              <a:rPr lang="en-US" sz="2800" b="0" dirty="0" smtClean="0"/>
              <a:t>with the </a:t>
            </a:r>
            <a:r>
              <a:rPr lang="en-US" sz="2800" dirty="0" smtClean="0"/>
              <a:t>same quantity of physical capital, human capital, and labor.</a:t>
            </a:r>
            <a:r>
              <a:rPr lang="en-US" sz="2800" b="0" dirty="0" smtClean="0"/>
              <a:t>)  </a:t>
            </a:r>
          </a:p>
          <a:p>
            <a:endParaRPr lang="en-US" sz="2800" b="0" dirty="0" smtClean="0"/>
          </a:p>
          <a:p>
            <a:r>
              <a:rPr lang="en-US" sz="3800" i="1" dirty="0" smtClean="0">
                <a:solidFill>
                  <a:schemeClr val="tx1">
                    <a:lumMod val="65000"/>
                    <a:lumOff val="35000"/>
                  </a:schemeClr>
                </a:solidFill>
              </a:rPr>
              <a:t>For instance, China and India may have a production function like this</a:t>
            </a:r>
            <a:r>
              <a:rPr lang="en-US" sz="3800" i="1" dirty="0">
                <a:solidFill>
                  <a:schemeClr val="tx1">
                    <a:lumMod val="65000"/>
                    <a:lumOff val="35000"/>
                  </a:schemeClr>
                </a:solidFill>
              </a:rPr>
              <a:t> </a:t>
            </a:r>
            <a:r>
              <a:rPr lang="en-US" sz="3800" i="1" dirty="0" smtClean="0">
                <a:solidFill>
                  <a:schemeClr val="tx1">
                    <a:lumMod val="65000"/>
                    <a:lumOff val="35000"/>
                  </a:schemeClr>
                </a:solidFill>
              </a:rPr>
              <a:t>(Brookings Institution estimates):</a:t>
            </a:r>
            <a:endParaRPr lang="en-US" sz="3800" i="1" dirty="0">
              <a:solidFill>
                <a:schemeClr val="tx1">
                  <a:lumMod val="65000"/>
                  <a:lumOff val="35000"/>
                </a:schemeClr>
              </a:solidFill>
            </a:endParaRPr>
          </a:p>
          <a:p>
            <a:r>
              <a:rPr lang="en-US" sz="3800" dirty="0"/>
              <a:t>GDP </a:t>
            </a:r>
            <a:r>
              <a:rPr lang="en-US" sz="3800" dirty="0" smtClean="0"/>
              <a:t>(Output) per worker= Y/L </a:t>
            </a:r>
          </a:p>
          <a:p>
            <a:r>
              <a:rPr lang="en-US" sz="3800" dirty="0" smtClean="0"/>
              <a:t>	= </a:t>
            </a:r>
            <a:r>
              <a:rPr lang="en-US" sz="3800" i="1" dirty="0"/>
              <a:t>T </a:t>
            </a:r>
            <a:r>
              <a:rPr lang="en-US" sz="3800" dirty="0"/>
              <a:t>× </a:t>
            </a:r>
            <a:r>
              <a:rPr lang="en-US" sz="3800" dirty="0" smtClean="0"/>
              <a:t>(K/L)</a:t>
            </a:r>
            <a:r>
              <a:rPr lang="en-US" sz="3800" baseline="30000" dirty="0" smtClean="0">
                <a:solidFill>
                  <a:srgbClr val="FF0000"/>
                </a:solidFill>
              </a:rPr>
              <a:t>0.4</a:t>
            </a:r>
            <a:r>
              <a:rPr lang="en-US" sz="3800" dirty="0" smtClean="0"/>
              <a:t> × (H/L)</a:t>
            </a:r>
            <a:r>
              <a:rPr lang="en-US" sz="3800" baseline="30000" dirty="0" smtClean="0">
                <a:solidFill>
                  <a:srgbClr val="FF0000"/>
                </a:solidFill>
              </a:rPr>
              <a:t>0.6</a:t>
            </a:r>
            <a:endParaRPr lang="en-US" sz="2800" dirty="0" smtClean="0">
              <a:solidFill>
                <a:srgbClr val="FF0000"/>
              </a:solidFill>
            </a:endParaRPr>
          </a:p>
          <a:p>
            <a:endParaRPr lang="en-US" sz="2400" dirty="0" smtClean="0"/>
          </a:p>
          <a:p>
            <a:r>
              <a:rPr lang="en-US" sz="3300" dirty="0" smtClean="0"/>
              <a:t>	</a:t>
            </a:r>
            <a:r>
              <a:rPr lang="en-US" sz="3300" dirty="0" smtClean="0">
                <a:solidFill>
                  <a:srgbClr val="FF0000"/>
                </a:solidFill>
              </a:rPr>
              <a:t>0.4</a:t>
            </a:r>
            <a:r>
              <a:rPr lang="en-US" sz="3300" dirty="0" smtClean="0"/>
              <a:t> is the measure of how the physical capital per worker contributes to the growth of 	output per worker.</a:t>
            </a:r>
          </a:p>
          <a:p>
            <a:endParaRPr lang="en-US" sz="3300" dirty="0" smtClean="0"/>
          </a:p>
          <a:p>
            <a:r>
              <a:rPr lang="en-US" sz="3300" dirty="0" smtClean="0">
                <a:solidFill>
                  <a:srgbClr val="FF0000"/>
                </a:solidFill>
              </a:rPr>
              <a:t>	0.6</a:t>
            </a:r>
            <a:r>
              <a:rPr lang="en-US" sz="3300" dirty="0" smtClean="0"/>
              <a:t> is the measure of how the  Human capital per worker contributes to the growth of 	output per worker</a:t>
            </a:r>
          </a:p>
          <a:p>
            <a:endParaRPr lang="en-US" sz="3300" dirty="0" smtClean="0"/>
          </a:p>
          <a:p>
            <a:r>
              <a:rPr lang="en-US" sz="3300" dirty="0" smtClean="0"/>
              <a:t>In general (in the US) an estimate of 1/3 of the growth of physical capital per worker contributes to the growth of output per worker), while in China and India, the number is 0.4.</a:t>
            </a:r>
          </a:p>
          <a:p>
            <a:endParaRPr lang="en-US" sz="2400" dirty="0" smtClean="0"/>
          </a:p>
        </p:txBody>
      </p:sp>
    </p:spTree>
    <p:extLst>
      <p:ext uri="{BB962C8B-B14F-4D97-AF65-F5344CB8AC3E}">
        <p14:creationId xmlns:p14="http://schemas.microsoft.com/office/powerpoint/2010/main" val="35146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Rot="1" noChangeArrowheads="1"/>
          </p:cNvSpPr>
          <p:nvPr>
            <p:ph type="title"/>
          </p:nvPr>
        </p:nvSpPr>
        <p:spPr>
          <a:xfrm>
            <a:off x="381000" y="33338"/>
            <a:ext cx="8229600" cy="685800"/>
          </a:xfrm>
        </p:spPr>
        <p:txBody>
          <a:bodyPr/>
          <a:lstStyle/>
          <a:p>
            <a:pPr algn="l" eaLnBrk="1" hangingPunct="1"/>
            <a:r>
              <a:rPr lang="en-US" sz="2800" smtClean="0"/>
              <a:t>Log normal  =   Percent change</a:t>
            </a:r>
            <a:endParaRPr lang="en-US" sz="2800" b="0" smtClean="0"/>
          </a:p>
        </p:txBody>
      </p:sp>
      <p:sp>
        <p:nvSpPr>
          <p:cNvPr id="82947" name="Rectangle 1027"/>
          <p:cNvSpPr>
            <a:spLocks noGrp="1" noChangeArrowheads="1"/>
          </p:cNvSpPr>
          <p:nvPr>
            <p:ph type="body" idx="1"/>
          </p:nvPr>
        </p:nvSpPr>
        <p:spPr>
          <a:xfrm>
            <a:off x="381000" y="990600"/>
            <a:ext cx="8229600" cy="5486400"/>
          </a:xfrm>
        </p:spPr>
        <p:txBody>
          <a:bodyPr>
            <a:normAutofit fontScale="85000" lnSpcReduction="20000"/>
          </a:bodyPr>
          <a:lstStyle/>
          <a:p>
            <a:pPr>
              <a:buFont typeface="Wingdings" pitchFamily="2" charset="2"/>
              <a:buNone/>
              <a:defRPr/>
            </a:pPr>
            <a:r>
              <a:rPr lang="en-US" sz="1800" dirty="0" smtClean="0"/>
              <a:t>Log</a:t>
            </a:r>
            <a:r>
              <a:rPr lang="en-US" sz="1800" baseline="-25000" dirty="0" smtClean="0"/>
              <a:t>e</a:t>
            </a:r>
            <a:r>
              <a:rPr lang="en-US" sz="1800" dirty="0" smtClean="0"/>
              <a:t>       =  </a:t>
            </a:r>
            <a:r>
              <a:rPr lang="en-US" sz="1800" dirty="0" err="1" smtClean="0"/>
              <a:t>Ln</a:t>
            </a:r>
            <a:endParaRPr lang="en-US" sz="1800" dirty="0" smtClean="0"/>
          </a:p>
          <a:p>
            <a:pPr>
              <a:buFont typeface="Wingdings" pitchFamily="2" charset="2"/>
              <a:buNone/>
              <a:defRPr/>
            </a:pPr>
            <a:r>
              <a:rPr lang="en-US" sz="1800" dirty="0" smtClean="0"/>
              <a:t>(e = 2.7182718….)  comes from: </a:t>
            </a:r>
          </a:p>
          <a:p>
            <a:pPr>
              <a:buFont typeface="Wingdings" pitchFamily="2" charset="2"/>
              <a:buNone/>
              <a:defRPr/>
            </a:pPr>
            <a:r>
              <a:rPr lang="en-US" sz="1800" u="sng" dirty="0" smtClean="0"/>
              <a:t>X   		(1+ 1/x)</a:t>
            </a:r>
            <a:r>
              <a:rPr lang="en-US" sz="1800" u="sng" baseline="30000" dirty="0" smtClean="0"/>
              <a:t>x</a:t>
            </a:r>
            <a:endParaRPr lang="en-US" sz="1800" dirty="0" smtClean="0"/>
          </a:p>
          <a:p>
            <a:pPr>
              <a:buFont typeface="Wingdings" pitchFamily="2" charset="2"/>
              <a:buNone/>
              <a:defRPr/>
            </a:pPr>
            <a:r>
              <a:rPr lang="en-US" sz="1800" dirty="0" smtClean="0"/>
              <a:t>1		2</a:t>
            </a:r>
          </a:p>
          <a:p>
            <a:pPr>
              <a:buFont typeface="Wingdings" pitchFamily="2" charset="2"/>
              <a:buNone/>
              <a:defRPr/>
            </a:pPr>
            <a:r>
              <a:rPr lang="en-US" sz="1800" dirty="0" smtClean="0"/>
              <a:t>10		2.593</a:t>
            </a:r>
          </a:p>
          <a:p>
            <a:pPr>
              <a:buFont typeface="Wingdings" pitchFamily="2" charset="2"/>
              <a:buNone/>
              <a:defRPr/>
            </a:pPr>
            <a:r>
              <a:rPr lang="en-US" sz="1800" dirty="0" smtClean="0"/>
              <a:t>100		2.704</a:t>
            </a:r>
          </a:p>
          <a:p>
            <a:pPr>
              <a:buFont typeface="Wingdings" pitchFamily="2" charset="2"/>
              <a:buNone/>
              <a:defRPr/>
            </a:pPr>
            <a:r>
              <a:rPr lang="en-US" sz="1800" dirty="0" smtClean="0"/>
              <a:t>1,000		2.7169</a:t>
            </a:r>
          </a:p>
          <a:p>
            <a:pPr>
              <a:buFont typeface="Wingdings" pitchFamily="2" charset="2"/>
              <a:buNone/>
              <a:defRPr/>
            </a:pPr>
            <a:r>
              <a:rPr lang="en-US" sz="1800" dirty="0" smtClean="0"/>
              <a:t>…</a:t>
            </a:r>
          </a:p>
          <a:p>
            <a:pPr>
              <a:buFont typeface="Wingdings" pitchFamily="2" charset="2"/>
              <a:buNone/>
              <a:defRPr/>
            </a:pPr>
            <a:r>
              <a:rPr lang="en-US" sz="1800" dirty="0" smtClean="0"/>
              <a:t>1,000,000		2.7182718…</a:t>
            </a:r>
          </a:p>
          <a:p>
            <a:pPr>
              <a:buFont typeface="Wingdings" pitchFamily="2" charset="2"/>
              <a:buNone/>
              <a:defRPr/>
            </a:pPr>
            <a:r>
              <a:rPr lang="en-US" sz="1800" dirty="0" smtClean="0"/>
              <a:t> </a:t>
            </a:r>
          </a:p>
          <a:p>
            <a:pPr>
              <a:buFont typeface="Wingdings" pitchFamily="2" charset="2"/>
              <a:buNone/>
              <a:defRPr/>
            </a:pPr>
            <a:r>
              <a:rPr lang="en-US" sz="1800" u="sng" dirty="0" smtClean="0"/>
              <a:t>Why “</a:t>
            </a:r>
            <a:r>
              <a:rPr lang="en-US" sz="1800" u="sng" dirty="0" err="1" smtClean="0"/>
              <a:t>ln</a:t>
            </a:r>
            <a:r>
              <a:rPr lang="en-US" sz="1800" u="sng" dirty="0" smtClean="0"/>
              <a:t> x” = “% of x”</a:t>
            </a:r>
          </a:p>
          <a:p>
            <a:pPr>
              <a:buFont typeface="Wingdings" pitchFamily="2" charset="2"/>
              <a:buNone/>
              <a:defRPr/>
            </a:pPr>
            <a:r>
              <a:rPr lang="en-US" sz="1800" dirty="0" smtClean="0"/>
              <a:t>Y          =   </a:t>
            </a:r>
            <a:r>
              <a:rPr lang="en-US" sz="1800" dirty="0" err="1" smtClean="0"/>
              <a:t>ln</a:t>
            </a:r>
            <a:r>
              <a:rPr lang="en-US" sz="1800" dirty="0" smtClean="0"/>
              <a:t> x</a:t>
            </a:r>
          </a:p>
          <a:p>
            <a:pPr>
              <a:buFont typeface="Wingdings" pitchFamily="2" charset="2"/>
              <a:buNone/>
              <a:defRPr/>
            </a:pPr>
            <a:r>
              <a:rPr lang="en-US" sz="1800" dirty="0" err="1" smtClean="0"/>
              <a:t>dy</a:t>
            </a:r>
            <a:r>
              <a:rPr lang="en-US" sz="1800" dirty="0" smtClean="0"/>
              <a:t>/</a:t>
            </a:r>
            <a:r>
              <a:rPr lang="en-US" sz="1800" dirty="0" err="1" smtClean="0"/>
              <a:t>dx</a:t>
            </a:r>
            <a:r>
              <a:rPr lang="en-US" sz="1800" dirty="0" smtClean="0"/>
              <a:t> =    1/x</a:t>
            </a:r>
          </a:p>
          <a:p>
            <a:pPr>
              <a:buFont typeface="Wingdings" pitchFamily="2" charset="2"/>
              <a:buNone/>
              <a:defRPr/>
            </a:pPr>
            <a:r>
              <a:rPr lang="en-US" sz="1800" dirty="0" err="1" smtClean="0"/>
              <a:t>dy</a:t>
            </a:r>
            <a:r>
              <a:rPr lang="en-US" sz="1800" dirty="0" smtClean="0"/>
              <a:t> = </a:t>
            </a:r>
            <a:r>
              <a:rPr lang="en-US" sz="1800" dirty="0" err="1" smtClean="0"/>
              <a:t>dx</a:t>
            </a:r>
            <a:r>
              <a:rPr lang="en-US" sz="1800" dirty="0" smtClean="0"/>
              <a:t>/x = </a:t>
            </a:r>
            <a:r>
              <a:rPr lang="en-US" sz="1800" dirty="0" err="1" smtClean="0"/>
              <a:t>Δx</a:t>
            </a:r>
            <a:r>
              <a:rPr lang="en-US" sz="1800" dirty="0" smtClean="0"/>
              <a:t>/x = (x2-x1)/x = percent change!</a:t>
            </a:r>
          </a:p>
          <a:p>
            <a:pPr marL="231775" indent="-231775" eaLnBrk="1" hangingPunct="1">
              <a:buFont typeface="Wingdings" pitchFamily="2" charset="2"/>
              <a:buNone/>
              <a:defRPr/>
            </a:pPr>
            <a:endParaRPr lang="en-US" sz="2000" dirty="0" smtClean="0"/>
          </a:p>
          <a:p>
            <a:pPr marL="231775" indent="-231775" eaLnBrk="1" hangingPunct="1">
              <a:buFont typeface="Wingdings" pitchFamily="2" charset="2"/>
              <a:buNone/>
              <a:defRPr/>
            </a:pPr>
            <a:r>
              <a:rPr lang="en-US" sz="2000" dirty="0" smtClean="0"/>
              <a:t>We use this log to represent the % growth rate in the topic of Econ growth.</a:t>
            </a:r>
          </a:p>
          <a:p>
            <a:pPr marL="231775" indent="-231775" eaLnBrk="1" hangingPunct="1">
              <a:buFont typeface="Wingdings" pitchFamily="2" charset="2"/>
              <a:buNone/>
              <a:defRPr/>
            </a:pPr>
            <a:r>
              <a:rPr lang="en-US" sz="2000" dirty="0" smtClean="0"/>
              <a:t>Ex: </a:t>
            </a:r>
          </a:p>
          <a:p>
            <a:pPr marL="231775" indent="-231775" eaLnBrk="1" hangingPunct="1">
              <a:buFont typeface="Wingdings" pitchFamily="2" charset="2"/>
              <a:buNone/>
              <a:defRPr/>
            </a:pPr>
            <a:r>
              <a:rPr lang="en-US" sz="2000" dirty="0" smtClean="0"/>
              <a:t>GDP grows by </a:t>
            </a:r>
            <a:r>
              <a:rPr lang="en-US" sz="2000" dirty="0" smtClean="0">
                <a:solidFill>
                  <a:srgbClr val="FF0000"/>
                </a:solidFill>
              </a:rPr>
              <a:t>5%, </a:t>
            </a:r>
            <a:r>
              <a:rPr lang="en-US" sz="2000" dirty="0" smtClean="0"/>
              <a:t>and population grows by </a:t>
            </a:r>
            <a:r>
              <a:rPr lang="en-US" sz="2000" dirty="0" smtClean="0">
                <a:solidFill>
                  <a:srgbClr val="FF0000"/>
                </a:solidFill>
              </a:rPr>
              <a:t>1%</a:t>
            </a:r>
            <a:r>
              <a:rPr lang="en-US" sz="2000" dirty="0" smtClean="0"/>
              <a:t>; what is the growth of GDP per capita?  </a:t>
            </a:r>
          </a:p>
          <a:p>
            <a:pPr marL="231775" indent="-231775">
              <a:defRPr/>
            </a:pPr>
            <a:r>
              <a:rPr lang="en-US" sz="2000" dirty="0" smtClean="0"/>
              <a:t>GDP per capita = </a:t>
            </a:r>
            <a:r>
              <a:rPr lang="en-US" sz="2000" dirty="0" smtClean="0">
                <a:solidFill>
                  <a:srgbClr val="FF0000"/>
                </a:solidFill>
              </a:rPr>
              <a:t>GDP/population</a:t>
            </a:r>
            <a:r>
              <a:rPr lang="en-US" sz="2000" dirty="0" smtClean="0"/>
              <a:t>; since both are in %, we use the property of Log: </a:t>
            </a:r>
          </a:p>
          <a:p>
            <a:pPr marL="231775" indent="-231775">
              <a:defRPr/>
            </a:pPr>
            <a:r>
              <a:rPr lang="en-US" sz="2000" dirty="0" smtClean="0"/>
              <a:t>Log  A/B = Log A - Log B</a:t>
            </a:r>
          </a:p>
          <a:p>
            <a:pPr marL="231775" indent="-231775" eaLnBrk="1" hangingPunct="1">
              <a:buFont typeface="Wingdings" pitchFamily="2" charset="2"/>
              <a:buNone/>
              <a:defRPr/>
            </a:pPr>
            <a:r>
              <a:rPr lang="en-US" sz="2000" dirty="0" smtClean="0"/>
              <a:t>                       </a:t>
            </a:r>
            <a:r>
              <a:rPr lang="en-US" sz="2000" dirty="0" smtClean="0">
                <a:solidFill>
                  <a:srgbClr val="FF0000"/>
                </a:solidFill>
              </a:rPr>
              <a:t>5% </a:t>
            </a:r>
            <a:r>
              <a:rPr lang="en-US" sz="2000" dirty="0" smtClean="0">
                <a:solidFill>
                  <a:srgbClr val="FF0000"/>
                </a:solidFill>
              </a:rPr>
              <a:t>  -    1</a:t>
            </a:r>
            <a:r>
              <a:rPr lang="en-US" sz="2000" dirty="0" smtClean="0">
                <a:solidFill>
                  <a:srgbClr val="FF0000"/>
                </a:solidFill>
              </a:rPr>
              <a:t>%</a:t>
            </a:r>
            <a:r>
              <a:rPr lang="en-US" sz="2000" dirty="0" smtClean="0"/>
              <a:t> </a:t>
            </a:r>
            <a:r>
              <a:rPr lang="en-US" sz="2000" dirty="0" smtClean="0"/>
              <a:t>       = </a:t>
            </a:r>
            <a:r>
              <a:rPr lang="en-US" sz="2000" dirty="0" smtClean="0"/>
              <a:t>4%</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Example </a:t>
            </a:r>
            <a:r>
              <a:rPr lang="en-US" dirty="0" smtClean="0"/>
              <a:t>of Growth Accounting</a:t>
            </a:r>
            <a:endParaRPr lang="en-US" dirty="0"/>
          </a:p>
        </p:txBody>
      </p:sp>
      <p:sp>
        <p:nvSpPr>
          <p:cNvPr id="3" name="Content Placeholder 2"/>
          <p:cNvSpPr>
            <a:spLocks noGrp="1"/>
          </p:cNvSpPr>
          <p:nvPr>
            <p:ph idx="1"/>
          </p:nvPr>
        </p:nvSpPr>
        <p:spPr>
          <a:xfrm>
            <a:off x="228600" y="990600"/>
            <a:ext cx="8839200" cy="5867400"/>
          </a:xfrm>
        </p:spPr>
        <p:txBody>
          <a:bodyPr>
            <a:normAutofit fontScale="70000" lnSpcReduction="20000"/>
          </a:bodyPr>
          <a:lstStyle/>
          <a:p>
            <a:r>
              <a:rPr lang="en-US" dirty="0" smtClean="0"/>
              <a:t>GDP per worker= Y/L = </a:t>
            </a:r>
            <a:r>
              <a:rPr lang="en-US" i="1" dirty="0" smtClean="0"/>
              <a:t>T </a:t>
            </a:r>
            <a:r>
              <a:rPr lang="en-US" dirty="0" smtClean="0"/>
              <a:t>× (K/L)</a:t>
            </a:r>
            <a:r>
              <a:rPr lang="en-US" baseline="30000" dirty="0" smtClean="0"/>
              <a:t>0.4</a:t>
            </a:r>
            <a:r>
              <a:rPr lang="en-US" dirty="0" smtClean="0"/>
              <a:t> × (H/L)</a:t>
            </a:r>
            <a:r>
              <a:rPr lang="en-US" baseline="30000" dirty="0" smtClean="0"/>
              <a:t>0.6</a:t>
            </a:r>
            <a:endParaRPr lang="en-US" dirty="0" smtClean="0"/>
          </a:p>
          <a:p>
            <a:endParaRPr lang="en-US" dirty="0" smtClean="0"/>
          </a:p>
          <a:p>
            <a:r>
              <a:rPr lang="en-US" dirty="0" smtClean="0"/>
              <a:t>Using the above equation that Bosworth-Collins of Brookings Institute formulated, let’s figure out the following: </a:t>
            </a:r>
          </a:p>
          <a:p>
            <a:endParaRPr lang="en-US" dirty="0" smtClean="0"/>
          </a:p>
          <a:p>
            <a:r>
              <a:rPr lang="en-US" dirty="0" smtClean="0"/>
              <a:t>If the GDP (Y) grows by 8%, </a:t>
            </a:r>
          </a:p>
          <a:p>
            <a:r>
              <a:rPr lang="en-US" dirty="0" smtClean="0"/>
              <a:t>Labor (L) grows by 1%, and </a:t>
            </a:r>
          </a:p>
          <a:p>
            <a:r>
              <a:rPr lang="en-US" dirty="0" smtClean="0"/>
              <a:t>physical capital (K) grows by 3%, and </a:t>
            </a:r>
          </a:p>
          <a:p>
            <a:r>
              <a:rPr lang="en-US" dirty="0" smtClean="0"/>
              <a:t>investment in human capital such as schools, training (H) grows by 2%.    </a:t>
            </a:r>
          </a:p>
          <a:p>
            <a:endParaRPr lang="en-US" dirty="0" smtClean="0"/>
          </a:p>
          <a:p>
            <a:r>
              <a:rPr lang="en-US" dirty="0" smtClean="0"/>
              <a:t>TFP that contributes to the growth in Output per worker (Y/L) can be counted from: </a:t>
            </a:r>
          </a:p>
          <a:p>
            <a:r>
              <a:rPr lang="en-US" dirty="0" smtClean="0"/>
              <a:t>(remember that “</a:t>
            </a:r>
            <a:r>
              <a:rPr lang="en-US" u="sng" dirty="0" smtClean="0">
                <a:solidFill>
                  <a:srgbClr val="FF0000"/>
                </a:solidFill>
              </a:rPr>
              <a:t>log</a:t>
            </a:r>
            <a:r>
              <a:rPr lang="en-US" dirty="0" smtClean="0"/>
              <a:t>” = “ </a:t>
            </a:r>
            <a:r>
              <a:rPr lang="en-US" dirty="0" smtClean="0">
                <a:solidFill>
                  <a:srgbClr val="FF0000"/>
                </a:solidFill>
              </a:rPr>
              <a:t>%</a:t>
            </a:r>
            <a:r>
              <a:rPr lang="en-US" b="0" dirty="0" smtClean="0">
                <a:solidFill>
                  <a:srgbClr val="FF0000"/>
                </a:solidFill>
              </a:rPr>
              <a:t> </a:t>
            </a:r>
            <a:r>
              <a:rPr lang="en-US" dirty="0" smtClean="0"/>
              <a:t>”)</a:t>
            </a:r>
          </a:p>
          <a:p>
            <a:r>
              <a:rPr lang="en-US" sz="4000" dirty="0" smtClean="0"/>
              <a:t>Y/L 	    = </a:t>
            </a:r>
            <a:r>
              <a:rPr lang="en-US" sz="4000" i="1" dirty="0" smtClean="0"/>
              <a:t>T        </a:t>
            </a:r>
            <a:r>
              <a:rPr lang="en-US" sz="4000" dirty="0" smtClean="0"/>
              <a:t>× (K/L)</a:t>
            </a:r>
            <a:r>
              <a:rPr lang="en-US" sz="4000" baseline="30000" dirty="0" smtClean="0"/>
              <a:t>0.4</a:t>
            </a:r>
            <a:r>
              <a:rPr lang="en-US" sz="4000" dirty="0" smtClean="0"/>
              <a:t>             × (H/L)</a:t>
            </a:r>
            <a:r>
              <a:rPr lang="en-US" sz="4000" baseline="30000" dirty="0" smtClean="0"/>
              <a:t>0.6</a:t>
            </a:r>
            <a:endParaRPr lang="en-US" sz="4000" dirty="0" smtClean="0"/>
          </a:p>
          <a:p>
            <a:r>
              <a:rPr lang="en-US" sz="4000" dirty="0" smtClean="0"/>
              <a:t>(8% - 1%) = TFP  +  0.4 (3% - 1%) +     0.6 (2% - 1%)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spc="0" dirty="0"/>
              <a:t>The Role of Government </a:t>
            </a:r>
            <a:r>
              <a:rPr lang="en-US" sz="3600" spc="0" dirty="0" smtClean="0"/>
              <a:t/>
            </a:r>
            <a:br>
              <a:rPr lang="en-US" sz="3600" spc="0" dirty="0" smtClean="0"/>
            </a:br>
            <a:r>
              <a:rPr lang="en-US" sz="3600" spc="0" dirty="0" smtClean="0"/>
              <a:t>	In </a:t>
            </a:r>
            <a:r>
              <a:rPr lang="en-US" sz="3600" spc="0" dirty="0"/>
              <a:t>Promoting Economic Growth</a:t>
            </a:r>
          </a:p>
        </p:txBody>
      </p:sp>
      <p:sp>
        <p:nvSpPr>
          <p:cNvPr id="3" name="Content Placeholder 2"/>
          <p:cNvSpPr>
            <a:spLocks noGrp="1"/>
          </p:cNvSpPr>
          <p:nvPr>
            <p:ph idx="1"/>
          </p:nvPr>
        </p:nvSpPr>
        <p:spPr>
          <a:xfrm>
            <a:off x="228600" y="990600"/>
            <a:ext cx="8839200" cy="5410200"/>
          </a:xfrm>
        </p:spPr>
        <p:txBody>
          <a:bodyPr>
            <a:normAutofit lnSpcReduction="10000"/>
          </a:bodyPr>
          <a:lstStyle/>
          <a:p>
            <a:r>
              <a:rPr lang="en-US" dirty="0">
                <a:solidFill>
                  <a:srgbClr val="0070C0"/>
                </a:solidFill>
              </a:rPr>
              <a:t>Government </a:t>
            </a:r>
            <a:r>
              <a:rPr lang="en-US" dirty="0" smtClean="0">
                <a:solidFill>
                  <a:srgbClr val="0070C0"/>
                </a:solidFill>
              </a:rPr>
              <a:t>policies</a:t>
            </a:r>
          </a:p>
          <a:p>
            <a:pPr marL="971550" lvl="1" indent="-514350">
              <a:buFont typeface="+mj-lt"/>
              <a:buAutoNum type="arabicPeriod"/>
            </a:pPr>
            <a:r>
              <a:rPr lang="en-US" dirty="0" smtClean="0"/>
              <a:t>SUBSIDIES </a:t>
            </a:r>
            <a:r>
              <a:rPr lang="en-US" dirty="0"/>
              <a:t>TO </a:t>
            </a:r>
            <a:r>
              <a:rPr lang="en-US" dirty="0" smtClean="0"/>
              <a:t>INFRASTRUCTURE</a:t>
            </a:r>
          </a:p>
          <a:p>
            <a:pPr lvl="2"/>
            <a:r>
              <a:rPr lang="en-US" sz="2800" i="1" dirty="0">
                <a:solidFill>
                  <a:srgbClr val="990033"/>
                </a:solidFill>
              </a:rPr>
              <a:t>I</a:t>
            </a:r>
            <a:r>
              <a:rPr lang="en-US" sz="2800" i="1" dirty="0" smtClean="0">
                <a:solidFill>
                  <a:srgbClr val="990033"/>
                </a:solidFill>
              </a:rPr>
              <a:t>nfrastructure</a:t>
            </a:r>
            <a:r>
              <a:rPr lang="en-US" sz="2800" i="1" dirty="0">
                <a:solidFill>
                  <a:srgbClr val="990033"/>
                </a:solidFill>
              </a:rPr>
              <a:t>:</a:t>
            </a:r>
            <a:r>
              <a:rPr lang="en-US" sz="2800" dirty="0"/>
              <a:t> </a:t>
            </a:r>
            <a:r>
              <a:rPr lang="en-US" sz="2800" b="0" dirty="0"/>
              <a:t>roads, power lines, ports, </a:t>
            </a:r>
            <a:r>
              <a:rPr lang="en-US" sz="2800" b="0" dirty="0" smtClean="0"/>
              <a:t>information networks</a:t>
            </a:r>
            <a:r>
              <a:rPr lang="en-US" sz="2800" b="0" dirty="0"/>
              <a:t>, and other </a:t>
            </a:r>
            <a:r>
              <a:rPr lang="en-US" sz="2800" b="0" dirty="0" smtClean="0"/>
              <a:t>economic activities.</a:t>
            </a:r>
          </a:p>
          <a:p>
            <a:pPr marL="971550" lvl="1" indent="-514350">
              <a:buFont typeface="+mj-lt"/>
              <a:buAutoNum type="arabicPeriod"/>
            </a:pPr>
            <a:r>
              <a:rPr lang="en-US" dirty="0" smtClean="0"/>
              <a:t>SUBSIDIES </a:t>
            </a:r>
            <a:r>
              <a:rPr lang="en-US" dirty="0"/>
              <a:t>TO EDUCATION</a:t>
            </a:r>
          </a:p>
          <a:p>
            <a:pPr marL="971550" lvl="1" indent="-514350">
              <a:buFont typeface="+mj-lt"/>
              <a:buAutoNum type="arabicPeriod"/>
            </a:pPr>
            <a:r>
              <a:rPr lang="en-US" dirty="0" smtClean="0"/>
              <a:t>SUBSIDIES </a:t>
            </a:r>
            <a:r>
              <a:rPr lang="en-US" dirty="0"/>
              <a:t>TO R&amp;D</a:t>
            </a:r>
          </a:p>
          <a:p>
            <a:pPr marL="971550" lvl="1" indent="-514350">
              <a:buFont typeface="+mj-lt"/>
              <a:buAutoNum type="arabicPeriod"/>
            </a:pPr>
            <a:r>
              <a:rPr lang="en-US" dirty="0"/>
              <a:t>MAINTAINING A WELL-FUNCTIONING FINANCIAL </a:t>
            </a:r>
            <a:r>
              <a:rPr lang="en-US" dirty="0" smtClean="0"/>
              <a:t>SYSTEM   </a:t>
            </a:r>
          </a:p>
          <a:p>
            <a:pPr marL="971550" lvl="1" indent="-514350">
              <a:buFont typeface="+mj-lt"/>
              <a:buAutoNum type="arabicPeriod"/>
            </a:pPr>
            <a:r>
              <a:rPr lang="en-US" dirty="0" smtClean="0"/>
              <a:t>Protection </a:t>
            </a:r>
            <a:r>
              <a:rPr lang="en-US" dirty="0"/>
              <a:t>of </a:t>
            </a:r>
            <a:r>
              <a:rPr lang="en-US" dirty="0" smtClean="0"/>
              <a:t>property rights</a:t>
            </a:r>
            <a:endParaRPr lang="en-US" dirty="0"/>
          </a:p>
          <a:p>
            <a:pPr marL="971550" lvl="1" indent="-514350">
              <a:buFont typeface="+mj-lt"/>
              <a:buAutoNum type="arabicPeriod"/>
            </a:pPr>
            <a:r>
              <a:rPr lang="en-US" dirty="0" smtClean="0"/>
              <a:t>Political stability and good governance</a:t>
            </a:r>
            <a:endParaRPr lang="en-US" dirty="0"/>
          </a:p>
        </p:txBody>
      </p:sp>
    </p:spTree>
    <p:extLst>
      <p:ext uri="{BB962C8B-B14F-4D97-AF65-F5344CB8AC3E}">
        <p14:creationId xmlns:p14="http://schemas.microsoft.com/office/powerpoint/2010/main" val="123595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707" name="Picture 2" descr="Cowen_fig_6_06.jpg"/>
          <p:cNvPicPr>
            <a:picLocks noChangeAspect="1"/>
          </p:cNvPicPr>
          <p:nvPr/>
        </p:nvPicPr>
        <p:blipFill>
          <a:blip r:embed="rId3">
            <a:clrChange>
              <a:clrFrom>
                <a:srgbClr val="0D0D0D"/>
              </a:clrFrom>
              <a:clrTo>
                <a:srgbClr val="0D0D0D">
                  <a:alpha val="0"/>
                </a:srgbClr>
              </a:clrTo>
            </a:clrChange>
            <a:extLst>
              <a:ext uri="{28A0092B-C50C-407E-A947-70E740481C1C}">
                <a14:useLocalDpi xmlns:a14="http://schemas.microsoft.com/office/drawing/2010/main" val="0"/>
              </a:ext>
            </a:extLst>
          </a:blip>
          <a:srcRect/>
          <a:stretch>
            <a:fillRect/>
          </a:stretch>
        </p:blipFill>
        <p:spPr bwMode="auto">
          <a:xfrm>
            <a:off x="1905000" y="0"/>
            <a:ext cx="52578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Box 3"/>
          <p:cNvSpPr txBox="1">
            <a:spLocks noChangeArrowheads="1"/>
          </p:cNvSpPr>
          <p:nvPr/>
        </p:nvSpPr>
        <p:spPr bwMode="auto">
          <a:xfrm>
            <a:off x="5715000" y="1981200"/>
            <a:ext cx="3429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Times New Roman" pitchFamily="18" charset="0"/>
              </a:defRPr>
            </a:lvl1pPr>
            <a:lvl2pPr marL="742950" indent="-285750" eaLnBrk="0" hangingPunct="0">
              <a:defRPr sz="2400">
                <a:solidFill>
                  <a:schemeClr val="bg1"/>
                </a:solidFill>
                <a:latin typeface="Times New Roman" pitchFamily="18" charset="0"/>
              </a:defRPr>
            </a:lvl2pPr>
            <a:lvl3pPr marL="1143000" indent="-228600" eaLnBrk="0" hangingPunct="0">
              <a:defRPr sz="2400">
                <a:solidFill>
                  <a:schemeClr val="bg1"/>
                </a:solidFill>
                <a:latin typeface="Times New Roman" pitchFamily="18" charset="0"/>
              </a:defRPr>
            </a:lvl3pPr>
            <a:lvl4pPr marL="1600200" indent="-228600" eaLnBrk="0" hangingPunct="0">
              <a:defRPr sz="2400">
                <a:solidFill>
                  <a:schemeClr val="bg1"/>
                </a:solidFill>
                <a:latin typeface="Times New Roman" pitchFamily="18" charset="0"/>
              </a:defRPr>
            </a:lvl4pPr>
            <a:lvl5pPr marL="2057400" indent="-228600" eaLnBrk="0" hangingPunct="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eaLnBrk="1" hangingPunct="1"/>
            <a:r>
              <a:rPr lang="en-US" sz="3200" b="1" dirty="0">
                <a:latin typeface="Candara" pitchFamily="34" charset="0"/>
              </a:rPr>
              <a:t>What economic growth looks like at night</a:t>
            </a:r>
          </a:p>
        </p:txBody>
      </p:sp>
    </p:spTree>
    <p:extLst>
      <p:ext uri="{BB962C8B-B14F-4D97-AF65-F5344CB8AC3E}">
        <p14:creationId xmlns:p14="http://schemas.microsoft.com/office/powerpoint/2010/main" val="332254584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East Asia’s </a:t>
            </a:r>
            <a:r>
              <a:rPr lang="en-US" spc="0" dirty="0" smtClean="0"/>
              <a:t>Miracle </a:t>
            </a:r>
            <a:endParaRPr lang="en-US" spc="0" dirty="0"/>
          </a:p>
        </p:txBody>
      </p:sp>
      <p:sp>
        <p:nvSpPr>
          <p:cNvPr id="3" name="Content Placeholder 2"/>
          <p:cNvSpPr>
            <a:spLocks noGrp="1"/>
          </p:cNvSpPr>
          <p:nvPr>
            <p:ph idx="1"/>
          </p:nvPr>
        </p:nvSpPr>
        <p:spPr>
          <a:xfrm>
            <a:off x="76200" y="1447800"/>
            <a:ext cx="8991600" cy="4114800"/>
          </a:xfrm>
        </p:spPr>
        <p:txBody>
          <a:bodyPr>
            <a:noAutofit/>
          </a:bodyPr>
          <a:lstStyle/>
          <a:p>
            <a:pPr marL="685800" lvl="1" indent="-228600">
              <a:buBlip>
                <a:blip r:embed="rId2"/>
              </a:buBlip>
            </a:pPr>
            <a:r>
              <a:rPr lang="en-US" sz="3200" dirty="0" smtClean="0"/>
              <a:t>Japan, S. Korea, Taiwan, China</a:t>
            </a:r>
          </a:p>
          <a:p>
            <a:pPr marL="685800" lvl="1" indent="-228600">
              <a:buBlip>
                <a:blip r:embed="rId2"/>
              </a:buBlip>
            </a:pPr>
            <a:r>
              <a:rPr lang="en-US" sz="3200" dirty="0" smtClean="0"/>
              <a:t>Very </a:t>
            </a:r>
            <a:r>
              <a:rPr lang="en-US" sz="3200" dirty="0"/>
              <a:t>high savings </a:t>
            </a:r>
            <a:r>
              <a:rPr lang="en-US" sz="3200" dirty="0" smtClean="0"/>
              <a:t>rates that allow business to borrow and add more physical </a:t>
            </a:r>
            <a:r>
              <a:rPr lang="en-US" sz="3200" dirty="0"/>
              <a:t>capital per worker. </a:t>
            </a:r>
            <a:endParaRPr lang="en-US" sz="3200" dirty="0" smtClean="0"/>
          </a:p>
          <a:p>
            <a:pPr marL="685800" lvl="1" indent="-228600">
              <a:buBlip>
                <a:blip r:embed="rId2"/>
              </a:buBlip>
            </a:pPr>
            <a:r>
              <a:rPr lang="en-US" sz="3200" dirty="0" smtClean="0"/>
              <a:t>Very </a:t>
            </a:r>
            <a:r>
              <a:rPr lang="en-US" sz="3200" dirty="0"/>
              <a:t>good basic education has permitted a </a:t>
            </a:r>
            <a:r>
              <a:rPr lang="en-US" sz="3200" dirty="0" smtClean="0"/>
              <a:t>rapid improvement </a:t>
            </a:r>
            <a:r>
              <a:rPr lang="en-US" sz="3200" dirty="0"/>
              <a:t>in human capital. </a:t>
            </a:r>
            <a:endParaRPr lang="en-US" sz="3200" dirty="0" smtClean="0"/>
          </a:p>
          <a:p>
            <a:pPr marL="685800" lvl="1" indent="-228600">
              <a:buBlip>
                <a:blip r:embed="rId2"/>
              </a:buBlip>
            </a:pPr>
            <a:r>
              <a:rPr lang="en-US" sz="3200" dirty="0" smtClean="0"/>
              <a:t>Substantial technological </a:t>
            </a:r>
            <a:r>
              <a:rPr lang="en-US" sz="3200" dirty="0"/>
              <a:t>progress.</a:t>
            </a:r>
          </a:p>
        </p:txBody>
      </p:sp>
    </p:spTree>
    <p:extLst>
      <p:ext uri="{BB962C8B-B14F-4D97-AF65-F5344CB8AC3E}">
        <p14:creationId xmlns:p14="http://schemas.microsoft.com/office/powerpoint/2010/main" val="1218205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0" dirty="0" smtClean="0"/>
              <a:t>Incomes Around </a:t>
            </a:r>
            <a:r>
              <a:rPr lang="en-US" spc="0" dirty="0"/>
              <a:t>the </a:t>
            </a:r>
            <a:r>
              <a:rPr lang="en-US" spc="0" dirty="0" smtClean="0"/>
              <a:t>World</a:t>
            </a:r>
            <a:endParaRPr lang="en-US" spc="0" dirty="0"/>
          </a:p>
        </p:txBody>
      </p:sp>
      <p:pic>
        <p:nvPicPr>
          <p:cNvPr id="21507" name="Picture 3"/>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0" y="1828801"/>
            <a:ext cx="9156254" cy="5029200"/>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673708" y="6581001"/>
            <a:ext cx="2470292" cy="276999"/>
          </a:xfrm>
          <a:prstGeom prst="rect">
            <a:avLst/>
          </a:prstGeom>
        </p:spPr>
        <p:txBody>
          <a:bodyPr wrap="none">
            <a:spAutoFit/>
          </a:bodyPr>
          <a:lstStyle/>
          <a:p>
            <a:r>
              <a:rPr lang="en-US" sz="1200" i="1" dirty="0">
                <a:solidFill>
                  <a:schemeClr val="tx1">
                    <a:lumMod val="65000"/>
                    <a:lumOff val="35000"/>
                  </a:schemeClr>
                </a:solidFill>
              </a:rPr>
              <a:t>Source: International Monetary Fund</a:t>
            </a:r>
          </a:p>
        </p:txBody>
      </p:sp>
      <p:sp>
        <p:nvSpPr>
          <p:cNvPr id="3" name="Content Placeholder 2"/>
          <p:cNvSpPr>
            <a:spLocks noGrp="1"/>
          </p:cNvSpPr>
          <p:nvPr>
            <p:ph idx="1"/>
          </p:nvPr>
        </p:nvSpPr>
        <p:spPr>
          <a:xfrm>
            <a:off x="0" y="914400"/>
            <a:ext cx="9144000" cy="1295400"/>
          </a:xfrm>
          <a:solidFill>
            <a:schemeClr val="bg1"/>
          </a:solidFill>
        </p:spPr>
        <p:txBody>
          <a:bodyPr>
            <a:normAutofit/>
          </a:bodyPr>
          <a:lstStyle/>
          <a:p>
            <a:r>
              <a:rPr lang="en-US" sz="2000" dirty="0" smtClean="0"/>
              <a:t>The United States has grown quickly, while some nations have stalled. </a:t>
            </a:r>
          </a:p>
          <a:p>
            <a:r>
              <a:rPr lang="en-US" sz="2000" dirty="0" smtClean="0"/>
              <a:t>Half the world’s population lives in countries whose standard of living is lower than the United States’ in 1900.</a:t>
            </a:r>
            <a:endParaRPr lang="en-US" sz="2000" dirty="0"/>
          </a:p>
        </p:txBody>
      </p:sp>
    </p:spTree>
    <p:extLst>
      <p:ext uri="{BB962C8B-B14F-4D97-AF65-F5344CB8AC3E}">
        <p14:creationId xmlns:p14="http://schemas.microsoft.com/office/powerpoint/2010/main" val="3264676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spc="0" dirty="0"/>
              <a:t>Latin America’s Disappointment</a:t>
            </a:r>
          </a:p>
        </p:txBody>
      </p:sp>
      <p:sp>
        <p:nvSpPr>
          <p:cNvPr id="3" name="Content Placeholder 2"/>
          <p:cNvSpPr>
            <a:spLocks noGrp="1"/>
          </p:cNvSpPr>
          <p:nvPr>
            <p:ph idx="1"/>
          </p:nvPr>
        </p:nvSpPr>
        <p:spPr>
          <a:xfrm>
            <a:off x="76200" y="914400"/>
            <a:ext cx="8991600" cy="2514600"/>
          </a:xfrm>
        </p:spPr>
        <p:txBody>
          <a:bodyPr>
            <a:noAutofit/>
          </a:bodyPr>
          <a:lstStyle/>
          <a:p>
            <a:r>
              <a:rPr lang="en-US" sz="2400" dirty="0" smtClean="0"/>
              <a:t>What’s holding Argentina (&amp; other Latin Americans) back? </a:t>
            </a:r>
          </a:p>
          <a:p>
            <a:pPr marL="914400" lvl="1" indent="-457200">
              <a:buBlip>
                <a:blip r:embed="rId2"/>
              </a:buBlip>
            </a:pPr>
            <a:r>
              <a:rPr lang="en-US" sz="2400" dirty="0" smtClean="0"/>
              <a:t>Irresponsible government action that eroded savings through high inflation</a:t>
            </a:r>
          </a:p>
          <a:p>
            <a:pPr marL="914400" lvl="1" indent="-457200">
              <a:buBlip>
                <a:blip r:embed="rId2"/>
              </a:buBlip>
            </a:pPr>
            <a:r>
              <a:rPr lang="en-US" sz="2400" dirty="0" smtClean="0"/>
              <a:t>Lack of emphasis on education</a:t>
            </a:r>
          </a:p>
          <a:p>
            <a:pPr marL="914400" lvl="1" indent="-457200">
              <a:buBlip>
                <a:blip r:embed="rId2"/>
              </a:buBlip>
            </a:pPr>
            <a:r>
              <a:rPr lang="en-US" sz="2400" dirty="0" smtClean="0"/>
              <a:t>Political instability</a:t>
            </a:r>
          </a:p>
          <a:p>
            <a:pPr marL="914400" lvl="1" indent="-457200">
              <a:buBlip>
                <a:blip r:embed="rId2"/>
              </a:buBlip>
            </a:pPr>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86000" y="3772586"/>
            <a:ext cx="4411132" cy="2877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239000" y="5638800"/>
            <a:ext cx="1673471" cy="307777"/>
          </a:xfrm>
          <a:prstGeom prst="rect">
            <a:avLst/>
          </a:prstGeom>
        </p:spPr>
        <p:txBody>
          <a:bodyPr wrap="none">
            <a:spAutoFit/>
          </a:bodyPr>
          <a:lstStyle/>
          <a:p>
            <a:r>
              <a:rPr lang="en-US" sz="1400" i="1" dirty="0">
                <a:solidFill>
                  <a:schemeClr val="tx1">
                    <a:lumMod val="65000"/>
                    <a:lumOff val="35000"/>
                  </a:schemeClr>
                </a:solidFill>
                <a:latin typeface="Candara" pitchFamily="34" charset="0"/>
              </a:rPr>
              <a:t>Source: World Bank.</a:t>
            </a:r>
          </a:p>
        </p:txBody>
      </p:sp>
    </p:spTree>
    <p:extLst>
      <p:ext uri="{BB962C8B-B14F-4D97-AF65-F5344CB8AC3E}">
        <p14:creationId xmlns:p14="http://schemas.microsoft.com/office/powerpoint/2010/main" val="3582922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Africa’s Troubles and Promise</a:t>
            </a:r>
          </a:p>
        </p:txBody>
      </p:sp>
      <p:sp>
        <p:nvSpPr>
          <p:cNvPr id="3" name="Content Placeholder 2"/>
          <p:cNvSpPr>
            <a:spLocks noGrp="1"/>
          </p:cNvSpPr>
          <p:nvPr>
            <p:ph idx="1"/>
          </p:nvPr>
        </p:nvSpPr>
        <p:spPr>
          <a:xfrm>
            <a:off x="0" y="1143000"/>
            <a:ext cx="5334000" cy="5715000"/>
          </a:xfrm>
          <a:solidFill>
            <a:schemeClr val="bg1">
              <a:alpha val="49000"/>
            </a:schemeClr>
          </a:solidFill>
        </p:spPr>
        <p:txBody>
          <a:bodyPr>
            <a:normAutofit/>
          </a:bodyPr>
          <a:lstStyle/>
          <a:p>
            <a:r>
              <a:rPr lang="en-US" sz="2400" dirty="0"/>
              <a:t>What’s holding </a:t>
            </a:r>
            <a:r>
              <a:rPr lang="en-US" sz="2400" dirty="0" smtClean="0"/>
              <a:t>much of Africa back?</a:t>
            </a:r>
            <a:endParaRPr lang="en-US" sz="2400" dirty="0"/>
          </a:p>
          <a:p>
            <a:pPr marL="914400" lvl="1" indent="-457200">
              <a:buBlip>
                <a:blip r:embed="rId2"/>
              </a:buBlip>
            </a:pPr>
            <a:r>
              <a:rPr lang="en-US" sz="2400" dirty="0" smtClean="0"/>
              <a:t>Government corruption</a:t>
            </a:r>
            <a:endParaRPr lang="en-US" sz="2400" dirty="0"/>
          </a:p>
          <a:p>
            <a:pPr marL="914400" lvl="1" indent="-457200">
              <a:buBlip>
                <a:blip r:embed="rId2"/>
              </a:buBlip>
            </a:pPr>
            <a:r>
              <a:rPr lang="en-US" sz="2400" dirty="0" smtClean="0"/>
              <a:t>Civil wars &amp; political instability</a:t>
            </a:r>
          </a:p>
          <a:p>
            <a:pPr marL="914400" lvl="1" indent="-457200">
              <a:buBlip>
                <a:blip r:embed="rId2"/>
              </a:buBlip>
            </a:pPr>
            <a:r>
              <a:rPr lang="en-US" sz="2400" dirty="0" smtClean="0"/>
              <a:t>Unfavorable geography</a:t>
            </a:r>
          </a:p>
          <a:p>
            <a:pPr marL="914400" lvl="1" indent="-457200"/>
            <a:endParaRPr lang="en-US" sz="2400" dirty="0" smtClean="0"/>
          </a:p>
          <a:p>
            <a:r>
              <a:rPr lang="en-US" sz="2800" dirty="0" smtClean="0"/>
              <a:t>A big question/debate: </a:t>
            </a:r>
          </a:p>
          <a:p>
            <a:r>
              <a:rPr lang="en-US" sz="2800" dirty="0" smtClean="0">
                <a:solidFill>
                  <a:srgbClr val="0070C0"/>
                </a:solidFill>
              </a:rPr>
              <a:t>Is Africa poor because its politics are unstable?  Or vice versa?</a:t>
            </a:r>
          </a:p>
          <a:p>
            <a:r>
              <a:rPr lang="en-US" sz="2400" i="1" dirty="0" smtClean="0">
                <a:solidFill>
                  <a:schemeClr val="tx1">
                    <a:lumMod val="75000"/>
                    <a:lumOff val="25000"/>
                  </a:schemeClr>
                </a:solidFill>
              </a:rPr>
              <a:t>Good news: Growth rates are up in </a:t>
            </a:r>
          </a:p>
          <a:p>
            <a:r>
              <a:rPr lang="en-US" sz="2400" i="1" dirty="0" smtClean="0">
                <a:solidFill>
                  <a:schemeClr val="tx1">
                    <a:lumMod val="75000"/>
                    <a:lumOff val="25000"/>
                  </a:schemeClr>
                </a:solidFill>
              </a:rPr>
              <a:t>sub-Saharan African nations since 2011.</a:t>
            </a:r>
            <a:endParaRPr lang="en-US" sz="2400" i="1" dirty="0">
              <a:solidFill>
                <a:schemeClr val="tx1">
                  <a:lumMod val="75000"/>
                  <a:lumOff val="25000"/>
                </a:schemeClr>
              </a:solidFill>
            </a:endParaRPr>
          </a:p>
          <a:p>
            <a:endParaRPr lang="en-US" sz="2800" dirty="0"/>
          </a:p>
        </p:txBody>
      </p:sp>
      <p:pic>
        <p:nvPicPr>
          <p:cNvPr id="6" name="Picture 2" descr="http://www.sxc.hu/pic/l/c/ca/careylj/1122589_60622189.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334000" y="2173904"/>
            <a:ext cx="3810000" cy="255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64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Convergence </a:t>
            </a:r>
            <a:r>
              <a:rPr lang="en-US" spc="0" dirty="0" smtClean="0"/>
              <a:t>Hypothesis  v. Divergence</a:t>
            </a:r>
            <a:endParaRPr lang="en-US" spc="0" dirty="0"/>
          </a:p>
        </p:txBody>
      </p:sp>
      <p:sp>
        <p:nvSpPr>
          <p:cNvPr id="3" name="Content Placeholder 2"/>
          <p:cNvSpPr>
            <a:spLocks noGrp="1"/>
          </p:cNvSpPr>
          <p:nvPr>
            <p:ph idx="1"/>
          </p:nvPr>
        </p:nvSpPr>
        <p:spPr/>
        <p:txBody>
          <a:bodyPr/>
          <a:lstStyle/>
          <a:p>
            <a:r>
              <a:rPr lang="en-US" i="1" dirty="0" smtClean="0">
                <a:solidFill>
                  <a:srgbClr val="990033"/>
                </a:solidFill>
              </a:rPr>
              <a:t>Convergence hypothesis</a:t>
            </a:r>
            <a:r>
              <a:rPr lang="en-US" b="0" i="1" dirty="0" smtClean="0">
                <a:solidFill>
                  <a:srgbClr val="990033"/>
                </a:solidFill>
              </a:rPr>
              <a:t>: </a:t>
            </a:r>
            <a:r>
              <a:rPr lang="en-US" b="0" dirty="0" smtClean="0"/>
              <a:t>international differences </a:t>
            </a:r>
            <a:r>
              <a:rPr lang="en-US" b="0" dirty="0"/>
              <a:t>in real GDP per </a:t>
            </a:r>
            <a:r>
              <a:rPr lang="en-US" b="0" dirty="0" smtClean="0"/>
              <a:t>capita tend </a:t>
            </a:r>
            <a:r>
              <a:rPr lang="en-US" b="0" dirty="0"/>
              <a:t>to narrow over time.</a:t>
            </a:r>
            <a:endParaRPr lang="en-US" dirty="0"/>
          </a:p>
        </p:txBody>
      </p:sp>
      <p:pic>
        <p:nvPicPr>
          <p:cNvPr id="1638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04800" y="2514600"/>
            <a:ext cx="8629432"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697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Economic Growth and the Environment</a:t>
            </a:r>
          </a:p>
        </p:txBody>
      </p:sp>
      <p:sp>
        <p:nvSpPr>
          <p:cNvPr id="3" name="Content Placeholder 2"/>
          <p:cNvSpPr>
            <a:spLocks noGrp="1"/>
          </p:cNvSpPr>
          <p:nvPr>
            <p:ph idx="1"/>
          </p:nvPr>
        </p:nvSpPr>
        <p:spPr>
          <a:xfrm>
            <a:off x="228600" y="914400"/>
            <a:ext cx="8839200" cy="1143001"/>
          </a:xfrm>
        </p:spPr>
        <p:txBody>
          <a:bodyPr>
            <a:normAutofit/>
          </a:bodyPr>
          <a:lstStyle/>
          <a:p>
            <a:r>
              <a:rPr lang="en-US" dirty="0"/>
              <a:t>Economic </a:t>
            </a:r>
            <a:r>
              <a:rPr lang="en-US" dirty="0" smtClean="0"/>
              <a:t>growth tends </a:t>
            </a:r>
            <a:r>
              <a:rPr lang="en-US" dirty="0"/>
              <a:t>to increase the human impact </a:t>
            </a:r>
            <a:r>
              <a:rPr lang="en-US" dirty="0" smtClean="0"/>
              <a:t>on the </a:t>
            </a:r>
            <a:r>
              <a:rPr lang="en-US" dirty="0"/>
              <a:t>environment</a:t>
            </a:r>
            <a:r>
              <a:rPr lang="en-US" dirty="0" smtClean="0"/>
              <a:t>.</a:t>
            </a:r>
          </a:p>
          <a:p>
            <a:endParaRPr lang="en-US" dirty="0"/>
          </a:p>
          <a:p>
            <a:endParaRPr lang="en-US" dirty="0" smtClean="0"/>
          </a:p>
          <a:p>
            <a:endParaRPr lang="en-US" dirty="0"/>
          </a:p>
          <a:p>
            <a:endParaRPr lang="en-US" dirty="0" smtClean="0"/>
          </a:p>
          <a:p>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418689" y="1951785"/>
            <a:ext cx="5515511" cy="3647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934200" y="3962400"/>
            <a:ext cx="2286000" cy="646331"/>
          </a:xfrm>
          <a:prstGeom prst="rect">
            <a:avLst/>
          </a:prstGeom>
        </p:spPr>
        <p:txBody>
          <a:bodyPr wrap="square">
            <a:spAutoFit/>
          </a:bodyPr>
          <a:lstStyle/>
          <a:p>
            <a:r>
              <a:rPr lang="en-US" sz="1200" i="1" dirty="0">
                <a:solidFill>
                  <a:schemeClr val="tx1">
                    <a:lumMod val="65000"/>
                    <a:lumOff val="35000"/>
                  </a:schemeClr>
                </a:solidFill>
                <a:latin typeface="Candara" pitchFamily="34" charset="0"/>
              </a:rPr>
              <a:t>Sources: Energy </a:t>
            </a:r>
            <a:r>
              <a:rPr lang="en-US" sz="1200" i="1" dirty="0" smtClean="0">
                <a:solidFill>
                  <a:schemeClr val="tx1">
                    <a:lumMod val="65000"/>
                    <a:lumOff val="35000"/>
                  </a:schemeClr>
                </a:solidFill>
                <a:latin typeface="Candara" pitchFamily="34" charset="0"/>
              </a:rPr>
              <a:t>Information Administration</a:t>
            </a:r>
            <a:r>
              <a:rPr lang="en-US" sz="1200" i="1" dirty="0">
                <a:solidFill>
                  <a:schemeClr val="tx1">
                    <a:lumMod val="65000"/>
                    <a:lumOff val="35000"/>
                  </a:schemeClr>
                </a:solidFill>
                <a:latin typeface="Candara" pitchFamily="34" charset="0"/>
              </a:rPr>
              <a:t>; Bureau of </a:t>
            </a:r>
            <a:r>
              <a:rPr lang="en-US" sz="1200" i="1" dirty="0" smtClean="0">
                <a:solidFill>
                  <a:schemeClr val="tx1">
                    <a:lumMod val="65000"/>
                    <a:lumOff val="35000"/>
                  </a:schemeClr>
                </a:solidFill>
                <a:latin typeface="Candara" pitchFamily="34" charset="0"/>
              </a:rPr>
              <a:t>Economic Analysis</a:t>
            </a:r>
            <a:r>
              <a:rPr lang="en-US" sz="1200" i="1" dirty="0">
                <a:solidFill>
                  <a:schemeClr val="tx1">
                    <a:lumMod val="65000"/>
                    <a:lumOff val="35000"/>
                  </a:schemeClr>
                </a:solidFill>
                <a:latin typeface="Candara" pitchFamily="34" charset="0"/>
              </a:rPr>
              <a:t>.</a:t>
            </a:r>
          </a:p>
        </p:txBody>
      </p:sp>
      <p:sp>
        <p:nvSpPr>
          <p:cNvPr id="7" name="Rectangle 6"/>
          <p:cNvSpPr/>
          <p:nvPr/>
        </p:nvSpPr>
        <p:spPr>
          <a:xfrm>
            <a:off x="152400" y="5599093"/>
            <a:ext cx="8610600" cy="954107"/>
          </a:xfrm>
          <a:prstGeom prst="rect">
            <a:avLst/>
          </a:prstGeom>
        </p:spPr>
        <p:txBody>
          <a:bodyPr wrap="square">
            <a:spAutoFit/>
          </a:bodyPr>
          <a:lstStyle/>
          <a:p>
            <a:r>
              <a:rPr lang="en-US" sz="2800" b="1" i="1" dirty="0">
                <a:solidFill>
                  <a:schemeClr val="tx1">
                    <a:lumMod val="75000"/>
                    <a:lumOff val="25000"/>
                  </a:schemeClr>
                </a:solidFill>
                <a:latin typeface="Candara" pitchFamily="34" charset="0"/>
              </a:rPr>
              <a:t>Unlike resource </a:t>
            </a:r>
            <a:r>
              <a:rPr lang="en-US" sz="2800" b="1" i="1" dirty="0" smtClean="0">
                <a:solidFill>
                  <a:schemeClr val="tx1">
                    <a:lumMod val="75000"/>
                    <a:lumOff val="25000"/>
                  </a:schemeClr>
                </a:solidFill>
                <a:latin typeface="Candara" pitchFamily="34" charset="0"/>
              </a:rPr>
              <a:t>scarcity, environmental </a:t>
            </a:r>
            <a:r>
              <a:rPr lang="en-US" sz="2800" b="1" i="1" dirty="0">
                <a:solidFill>
                  <a:schemeClr val="tx1">
                    <a:lumMod val="75000"/>
                    <a:lumOff val="25000"/>
                  </a:schemeClr>
                </a:solidFill>
                <a:latin typeface="Candara" pitchFamily="34" charset="0"/>
              </a:rPr>
              <a:t>problems don’t automatically provide incentives for </a:t>
            </a:r>
            <a:r>
              <a:rPr lang="en-US" sz="2800" b="1" i="1" u="sng" dirty="0" smtClean="0">
                <a:solidFill>
                  <a:schemeClr val="tx1">
                    <a:lumMod val="75000"/>
                    <a:lumOff val="25000"/>
                  </a:schemeClr>
                </a:solidFill>
                <a:latin typeface="Candara" pitchFamily="34" charset="0"/>
              </a:rPr>
              <a:t>changed behavior</a:t>
            </a:r>
            <a:r>
              <a:rPr lang="en-US" sz="2800" b="1" i="1" dirty="0">
                <a:solidFill>
                  <a:schemeClr val="tx1">
                    <a:lumMod val="75000"/>
                    <a:lumOff val="25000"/>
                  </a:schemeClr>
                </a:solidFill>
                <a:latin typeface="Candara" pitchFamily="34" charset="0"/>
              </a:rPr>
              <a:t>.</a:t>
            </a:r>
          </a:p>
        </p:txBody>
      </p:sp>
    </p:spTree>
    <p:extLst>
      <p:ext uri="{BB962C8B-B14F-4D97-AF65-F5344CB8AC3E}">
        <p14:creationId xmlns:p14="http://schemas.microsoft.com/office/powerpoint/2010/main" val="4039627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a:t>Economic Growth and the Environment</a:t>
            </a:r>
          </a:p>
        </p:txBody>
      </p:sp>
      <p:sp>
        <p:nvSpPr>
          <p:cNvPr id="3" name="Content Placeholder 2"/>
          <p:cNvSpPr>
            <a:spLocks noGrp="1"/>
          </p:cNvSpPr>
          <p:nvPr>
            <p:ph idx="1"/>
          </p:nvPr>
        </p:nvSpPr>
        <p:spPr>
          <a:xfrm>
            <a:off x="228600" y="990600"/>
            <a:ext cx="8839200" cy="5334000"/>
          </a:xfrm>
        </p:spPr>
        <p:txBody>
          <a:bodyPr>
            <a:normAutofit/>
          </a:bodyPr>
          <a:lstStyle/>
          <a:p>
            <a:r>
              <a:rPr lang="en-US" dirty="0" smtClean="0"/>
              <a:t>Do we have to </a:t>
            </a:r>
            <a:r>
              <a:rPr lang="en-US" dirty="0" smtClean="0"/>
              <a:t>choose</a:t>
            </a:r>
            <a:r>
              <a:rPr lang="en-US" dirty="0"/>
              <a:t>?</a:t>
            </a:r>
            <a:r>
              <a:rPr lang="en-US" dirty="0" smtClean="0"/>
              <a:t> </a:t>
            </a:r>
            <a:endParaRPr lang="en-US" dirty="0" smtClean="0"/>
          </a:p>
          <a:p>
            <a:r>
              <a:rPr lang="en-US" dirty="0" smtClean="0"/>
              <a:t>Economic Growth  v. Preserving Environment</a:t>
            </a:r>
          </a:p>
          <a:p>
            <a:endParaRPr lang="en-US" dirty="0" smtClean="0"/>
          </a:p>
          <a:p>
            <a:r>
              <a:rPr lang="en-US" dirty="0" smtClean="0"/>
              <a:t>Solutions: broad consensus, Economists prefer </a:t>
            </a:r>
            <a:r>
              <a:rPr lang="en-US" dirty="0" smtClean="0">
                <a:solidFill>
                  <a:srgbClr val="990033"/>
                </a:solidFill>
              </a:rPr>
              <a:t>market-based incentives,</a:t>
            </a:r>
            <a:r>
              <a:rPr lang="en-US" dirty="0" smtClean="0"/>
              <a:t> in </a:t>
            </a:r>
            <a:r>
              <a:rPr lang="en-US" dirty="0"/>
              <a:t>the form </a:t>
            </a:r>
            <a:r>
              <a:rPr lang="en-US" dirty="0" smtClean="0"/>
              <a:t>of:</a:t>
            </a:r>
          </a:p>
          <a:p>
            <a:pPr marL="914400" lvl="1" indent="-457200">
              <a:buBlip>
                <a:blip r:embed="rId2"/>
              </a:buBlip>
            </a:pPr>
            <a:r>
              <a:rPr lang="en-US" sz="3000" dirty="0" smtClean="0"/>
              <a:t>carbon tax (a </a:t>
            </a:r>
            <a:r>
              <a:rPr lang="en-US" sz="3000" dirty="0"/>
              <a:t>tax per unit of carbon </a:t>
            </a:r>
            <a:r>
              <a:rPr lang="en-US" sz="3000" dirty="0" smtClean="0"/>
              <a:t>emitted) or</a:t>
            </a:r>
          </a:p>
          <a:p>
            <a:pPr marL="914400" lvl="1" indent="-457200">
              <a:buBlip>
                <a:blip r:embed="rId2"/>
              </a:buBlip>
            </a:pPr>
            <a:r>
              <a:rPr lang="en-US" sz="3000" dirty="0" smtClean="0"/>
              <a:t>a cap and trade </a:t>
            </a:r>
            <a:r>
              <a:rPr lang="en-US" sz="3000" dirty="0"/>
              <a:t>system </a:t>
            </a:r>
            <a:endParaRPr lang="en-US" sz="3000" dirty="0" smtClean="0"/>
          </a:p>
          <a:p>
            <a:pPr marL="914400" lvl="1" indent="-457200"/>
            <a:r>
              <a:rPr lang="en-US" dirty="0" smtClean="0"/>
              <a:t>	</a:t>
            </a:r>
            <a:r>
              <a:rPr lang="en-US" sz="2600" dirty="0" smtClean="0"/>
              <a:t>(in </a:t>
            </a:r>
            <a:r>
              <a:rPr lang="en-US" sz="2600" dirty="0"/>
              <a:t>which the total amount of emissions is </a:t>
            </a:r>
            <a:r>
              <a:rPr lang="en-US" sz="2600" dirty="0" smtClean="0"/>
              <a:t>capped and producers </a:t>
            </a:r>
            <a:r>
              <a:rPr lang="en-US" sz="2600" dirty="0"/>
              <a:t>must buy licenses to emit greenhouse gases</a:t>
            </a:r>
            <a:r>
              <a:rPr lang="en-US" sz="2600" dirty="0" smtClean="0"/>
              <a:t>.)</a:t>
            </a:r>
            <a:endParaRPr lang="en-US" dirty="0" smtClean="0"/>
          </a:p>
          <a:p>
            <a:endParaRPr lang="en-US" dirty="0"/>
          </a:p>
        </p:txBody>
      </p:sp>
    </p:spTree>
    <p:extLst>
      <p:ext uri="{BB962C8B-B14F-4D97-AF65-F5344CB8AC3E}">
        <p14:creationId xmlns:p14="http://schemas.microsoft.com/office/powerpoint/2010/main" val="958169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0" dirty="0"/>
              <a:t>U.S. Real </a:t>
            </a:r>
            <a:r>
              <a:rPr lang="en-US" spc="0" dirty="0" smtClean="0"/>
              <a:t>GDP per Capita</a:t>
            </a:r>
            <a:endParaRPr lang="en-US" spc="0" dirty="0"/>
          </a:p>
        </p:txBody>
      </p:sp>
      <p:sp>
        <p:nvSpPr>
          <p:cNvPr id="5" name="Content Placeholder 4"/>
          <p:cNvSpPr>
            <a:spLocks noGrp="1"/>
          </p:cNvSpPr>
          <p:nvPr>
            <p:ph idx="1"/>
          </p:nvPr>
        </p:nvSpPr>
        <p:spPr/>
        <p:txBody>
          <a:bodyPr/>
          <a:lstStyle/>
          <a:p>
            <a:r>
              <a:rPr lang="en-US" dirty="0" smtClean="0"/>
              <a:t>The U.S. economy produces more than seven times as much per person today as in 1900.</a:t>
            </a:r>
            <a:endParaRPr lang="en-US" dirty="0"/>
          </a:p>
        </p:txBody>
      </p:sp>
      <p:sp>
        <p:nvSpPr>
          <p:cNvPr id="6" name="Rectangle 5"/>
          <p:cNvSpPr/>
          <p:nvPr/>
        </p:nvSpPr>
        <p:spPr>
          <a:xfrm>
            <a:off x="685800" y="6039324"/>
            <a:ext cx="7696200" cy="646331"/>
          </a:xfrm>
          <a:prstGeom prst="rect">
            <a:avLst/>
          </a:prstGeom>
        </p:spPr>
        <p:txBody>
          <a:bodyPr wrap="square">
            <a:spAutoFit/>
          </a:bodyPr>
          <a:lstStyle/>
          <a:p>
            <a:r>
              <a:rPr lang="en-US" dirty="0">
                <a:solidFill>
                  <a:schemeClr val="tx1">
                    <a:lumMod val="65000"/>
                    <a:lumOff val="35000"/>
                  </a:schemeClr>
                </a:solidFill>
                <a:latin typeface="Candara" pitchFamily="34" charset="0"/>
              </a:rPr>
              <a:t>Sources: Angus Maddison, </a:t>
            </a:r>
            <a:r>
              <a:rPr lang="en-US" i="1" dirty="0">
                <a:solidFill>
                  <a:schemeClr val="tx1">
                    <a:lumMod val="65000"/>
                    <a:lumOff val="35000"/>
                  </a:schemeClr>
                </a:solidFill>
                <a:latin typeface="Candara" pitchFamily="34" charset="0"/>
              </a:rPr>
              <a:t>Statistics </a:t>
            </a:r>
            <a:r>
              <a:rPr lang="en-US" i="1" dirty="0" smtClean="0">
                <a:solidFill>
                  <a:schemeClr val="tx1">
                    <a:lumMod val="65000"/>
                    <a:lumOff val="35000"/>
                  </a:schemeClr>
                </a:solidFill>
                <a:latin typeface="Candara" pitchFamily="34" charset="0"/>
              </a:rPr>
              <a:t>on World </a:t>
            </a:r>
            <a:r>
              <a:rPr lang="en-US" i="1" dirty="0">
                <a:solidFill>
                  <a:schemeClr val="tx1">
                    <a:lumMod val="65000"/>
                    <a:lumOff val="35000"/>
                  </a:schemeClr>
                </a:solidFill>
                <a:latin typeface="Candara" pitchFamily="34" charset="0"/>
              </a:rPr>
              <a:t>Population, GDP, and Per Capita </a:t>
            </a:r>
            <a:r>
              <a:rPr lang="en-US" i="1" dirty="0" smtClean="0">
                <a:solidFill>
                  <a:schemeClr val="tx1">
                    <a:lumMod val="65000"/>
                    <a:lumOff val="35000"/>
                  </a:schemeClr>
                </a:solidFill>
                <a:latin typeface="Candara" pitchFamily="34" charset="0"/>
              </a:rPr>
              <a:t>GDP, 1–2008AD</a:t>
            </a:r>
            <a:r>
              <a:rPr lang="en-US" i="1" dirty="0">
                <a:solidFill>
                  <a:schemeClr val="tx1">
                    <a:lumMod val="65000"/>
                    <a:lumOff val="35000"/>
                  </a:schemeClr>
                </a:solidFill>
                <a:latin typeface="Candara" pitchFamily="34" charset="0"/>
              </a:rPr>
              <a:t>,</a:t>
            </a:r>
            <a:r>
              <a:rPr lang="en-US" dirty="0">
                <a:solidFill>
                  <a:schemeClr val="tx1">
                    <a:lumMod val="65000"/>
                    <a:lumOff val="35000"/>
                  </a:schemeClr>
                </a:solidFill>
                <a:latin typeface="Candara" pitchFamily="34" charset="0"/>
              </a:rPr>
              <a:t> </a:t>
            </a:r>
            <a:r>
              <a:rPr lang="en-US" dirty="0">
                <a:solidFill>
                  <a:schemeClr val="tx1">
                    <a:lumMod val="65000"/>
                    <a:lumOff val="35000"/>
                  </a:schemeClr>
                </a:solidFill>
                <a:latin typeface="Candara" pitchFamily="34" charset="0"/>
                <a:hlinkClick r:id="rId2"/>
              </a:rPr>
              <a:t>http://</a:t>
            </a:r>
            <a:r>
              <a:rPr lang="en-US" dirty="0" smtClean="0">
                <a:solidFill>
                  <a:schemeClr val="tx1">
                    <a:lumMod val="65000"/>
                    <a:lumOff val="35000"/>
                  </a:schemeClr>
                </a:solidFill>
                <a:latin typeface="Candara" pitchFamily="34" charset="0"/>
                <a:hlinkClick r:id="rId2"/>
              </a:rPr>
              <a:t>www.ggdc.net/maddison</a:t>
            </a:r>
            <a:r>
              <a:rPr lang="en-US" dirty="0" smtClean="0">
                <a:solidFill>
                  <a:schemeClr val="tx1">
                    <a:lumMod val="65000"/>
                    <a:lumOff val="35000"/>
                  </a:schemeClr>
                </a:solidFill>
                <a:latin typeface="Candara" pitchFamily="34" charset="0"/>
              </a:rPr>
              <a:t>; </a:t>
            </a:r>
            <a:r>
              <a:rPr lang="en-US" dirty="0">
                <a:solidFill>
                  <a:schemeClr val="tx1">
                    <a:lumMod val="65000"/>
                    <a:lumOff val="35000"/>
                  </a:schemeClr>
                </a:solidFill>
                <a:latin typeface="Candara" pitchFamily="34" charset="0"/>
              </a:rPr>
              <a:t>Bureau of Economic Analysis</a:t>
            </a:r>
            <a:r>
              <a:rPr lang="en-US" dirty="0" smtClean="0">
                <a:solidFill>
                  <a:schemeClr val="tx1">
                    <a:lumMod val="65000"/>
                    <a:lumOff val="35000"/>
                  </a:schemeClr>
                </a:solidFill>
                <a:latin typeface="Candara" pitchFamily="34" charset="0"/>
              </a:rPr>
              <a:t>.</a:t>
            </a:r>
            <a:endParaRPr lang="en-US" dirty="0">
              <a:solidFill>
                <a:schemeClr val="tx1">
                  <a:lumMod val="65000"/>
                  <a:lumOff val="35000"/>
                </a:schemeClr>
              </a:solidFill>
              <a:latin typeface="Candara" pitchFamily="34" charset="0"/>
            </a:endParaRPr>
          </a:p>
        </p:txBody>
      </p:sp>
      <p:pic>
        <p:nvPicPr>
          <p:cNvPr id="23554" name="Picture 2" descr="C:\Users\solina\Dropbox\Krugman 3e Dynamic PPTs\Krugman 3e material\Images_High Res\CH24\CH24\Krug3e_table_24_01.jp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057400" y="2209800"/>
            <a:ext cx="4632960" cy="35306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8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spc="0" dirty="0"/>
              <a:t>Comparing </a:t>
            </a:r>
            <a:r>
              <a:rPr lang="en-US" sz="3600" spc="0" dirty="0" smtClean="0"/>
              <a:t>Economies Across </a:t>
            </a:r>
            <a:r>
              <a:rPr lang="en-US" sz="3600" spc="0" dirty="0"/>
              <a:t>Time and Space</a:t>
            </a:r>
          </a:p>
        </p:txBody>
      </p:sp>
      <p:sp>
        <p:nvSpPr>
          <p:cNvPr id="3" name="Content Placeholder 2"/>
          <p:cNvSpPr>
            <a:spLocks noGrp="1"/>
          </p:cNvSpPr>
          <p:nvPr>
            <p:ph idx="1"/>
          </p:nvPr>
        </p:nvSpPr>
        <p:spPr>
          <a:xfrm>
            <a:off x="0" y="914400"/>
            <a:ext cx="9144000" cy="1752600"/>
          </a:xfrm>
        </p:spPr>
        <p:txBody>
          <a:bodyPr>
            <a:noAutofit/>
          </a:bodyPr>
          <a:lstStyle/>
          <a:p>
            <a:r>
              <a:rPr lang="en-US" sz="2800" i="1" dirty="0" smtClean="0">
                <a:solidFill>
                  <a:srgbClr val="990033"/>
                </a:solidFill>
              </a:rPr>
              <a:t>Real GDP per capita</a:t>
            </a:r>
            <a:r>
              <a:rPr lang="en-US" sz="2400" b="0" i="1" dirty="0" smtClean="0">
                <a:solidFill>
                  <a:srgbClr val="990033"/>
                </a:solidFill>
              </a:rPr>
              <a:t> </a:t>
            </a:r>
            <a:r>
              <a:rPr lang="en-US" sz="2400" b="0" dirty="0" smtClean="0"/>
              <a:t>(real GDP </a:t>
            </a:r>
            <a:r>
              <a:rPr lang="en-US" sz="2400" b="0" dirty="0"/>
              <a:t>divided by the population </a:t>
            </a:r>
            <a:r>
              <a:rPr lang="en-US" sz="2400" b="0" dirty="0" smtClean="0"/>
              <a:t>size) </a:t>
            </a:r>
            <a:r>
              <a:rPr lang="en-US" sz="2800" dirty="0" smtClean="0"/>
              <a:t>is the key statistic.</a:t>
            </a:r>
            <a:endParaRPr lang="en-US" sz="1800" dirty="0" smtClean="0"/>
          </a:p>
          <a:p>
            <a:r>
              <a:rPr lang="en-US" sz="2800" dirty="0" smtClean="0">
                <a:solidFill>
                  <a:srgbClr val="0070C0"/>
                </a:solidFill>
              </a:rPr>
              <a:t>Economic growth in </a:t>
            </a:r>
            <a:r>
              <a:rPr lang="en-US" sz="2800" dirty="0">
                <a:solidFill>
                  <a:srgbClr val="0070C0"/>
                </a:solidFill>
              </a:rPr>
              <a:t>the United States, India, and China over the </a:t>
            </a:r>
            <a:r>
              <a:rPr lang="en-US" sz="2800" dirty="0" smtClean="0">
                <a:solidFill>
                  <a:srgbClr val="0070C0"/>
                </a:solidFill>
              </a:rPr>
              <a:t>past century</a:t>
            </a:r>
            <a:endParaRPr lang="en-US" sz="2800" dirty="0">
              <a:solidFill>
                <a:srgbClr val="0070C0"/>
              </a:solidFill>
            </a:endParaRPr>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913466" y="2743200"/>
            <a:ext cx="5257800" cy="3835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162799" y="4800600"/>
            <a:ext cx="1989667" cy="1061829"/>
          </a:xfrm>
          <a:prstGeom prst="rect">
            <a:avLst/>
          </a:prstGeom>
        </p:spPr>
        <p:txBody>
          <a:bodyPr wrap="square">
            <a:spAutoFit/>
          </a:bodyPr>
          <a:lstStyle/>
          <a:p>
            <a:r>
              <a:rPr lang="en-US" sz="1050" i="1" dirty="0">
                <a:solidFill>
                  <a:schemeClr val="tx1">
                    <a:lumMod val="65000"/>
                    <a:lumOff val="35000"/>
                  </a:schemeClr>
                </a:solidFill>
                <a:latin typeface="Candara" pitchFamily="34" charset="0"/>
              </a:rPr>
              <a:t>Sources: Angus Maddison, Statistics </a:t>
            </a:r>
            <a:r>
              <a:rPr lang="en-US" sz="1050" i="1" dirty="0" smtClean="0">
                <a:solidFill>
                  <a:schemeClr val="tx1">
                    <a:lumMod val="65000"/>
                    <a:lumOff val="35000"/>
                  </a:schemeClr>
                </a:solidFill>
                <a:latin typeface="Candara" pitchFamily="34" charset="0"/>
              </a:rPr>
              <a:t>on World </a:t>
            </a:r>
            <a:r>
              <a:rPr lang="en-US" sz="1050" i="1" dirty="0">
                <a:solidFill>
                  <a:schemeClr val="tx1">
                    <a:lumMod val="65000"/>
                    <a:lumOff val="35000"/>
                  </a:schemeClr>
                </a:solidFill>
                <a:latin typeface="Candara" pitchFamily="34" charset="0"/>
              </a:rPr>
              <a:t>Population, GDP, and Per Capita </a:t>
            </a:r>
            <a:r>
              <a:rPr lang="en-US" sz="1050" i="1" dirty="0" smtClean="0">
                <a:solidFill>
                  <a:schemeClr val="tx1">
                    <a:lumMod val="65000"/>
                    <a:lumOff val="35000"/>
                  </a:schemeClr>
                </a:solidFill>
                <a:latin typeface="Candara" pitchFamily="34" charset="0"/>
              </a:rPr>
              <a:t>GDP, 1–2008AD</a:t>
            </a:r>
            <a:r>
              <a:rPr lang="en-US" sz="1050" i="1" dirty="0">
                <a:solidFill>
                  <a:schemeClr val="tx1">
                    <a:lumMod val="65000"/>
                    <a:lumOff val="35000"/>
                  </a:schemeClr>
                </a:solidFill>
                <a:latin typeface="Candara" pitchFamily="34" charset="0"/>
              </a:rPr>
              <a:t>, </a:t>
            </a:r>
            <a:r>
              <a:rPr lang="en-US" sz="1050" i="1" dirty="0">
                <a:solidFill>
                  <a:schemeClr val="tx1">
                    <a:lumMod val="65000"/>
                    <a:lumOff val="35000"/>
                  </a:schemeClr>
                </a:solidFill>
                <a:latin typeface="Candara" pitchFamily="34" charset="0"/>
                <a:hlinkClick r:id="rId3"/>
              </a:rPr>
              <a:t>http://</a:t>
            </a:r>
            <a:r>
              <a:rPr lang="en-US" sz="1050" i="1" dirty="0" smtClean="0">
                <a:solidFill>
                  <a:schemeClr val="tx1">
                    <a:lumMod val="65000"/>
                    <a:lumOff val="35000"/>
                  </a:schemeClr>
                </a:solidFill>
                <a:latin typeface="Candara" pitchFamily="34" charset="0"/>
                <a:hlinkClick r:id="rId3"/>
              </a:rPr>
              <a:t>www.ggdc.net/maddison</a:t>
            </a:r>
            <a:r>
              <a:rPr lang="en-US" sz="1050" i="1" dirty="0" smtClean="0">
                <a:solidFill>
                  <a:schemeClr val="tx1">
                    <a:lumMod val="65000"/>
                    <a:lumOff val="35000"/>
                  </a:schemeClr>
                </a:solidFill>
                <a:latin typeface="Candara" pitchFamily="34" charset="0"/>
              </a:rPr>
              <a:t>; International </a:t>
            </a:r>
            <a:r>
              <a:rPr lang="en-US" sz="1050" i="1" dirty="0">
                <a:solidFill>
                  <a:schemeClr val="tx1">
                    <a:lumMod val="65000"/>
                    <a:lumOff val="35000"/>
                  </a:schemeClr>
                </a:solidFill>
                <a:latin typeface="Candara" pitchFamily="34" charset="0"/>
              </a:rPr>
              <a:t>Monetary Fund.</a:t>
            </a:r>
          </a:p>
        </p:txBody>
      </p:sp>
    </p:spTree>
    <p:extLst>
      <p:ext uri="{BB962C8B-B14F-4D97-AF65-F5344CB8AC3E}">
        <p14:creationId xmlns:p14="http://schemas.microsoft.com/office/powerpoint/2010/main" val="1127428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800" spc="0" dirty="0" smtClean="0"/>
              <a:t>The Rule of 70: The Magic of Compounding</a:t>
            </a:r>
            <a:endParaRPr lang="en-US" sz="3800" spc="0" dirty="0"/>
          </a:p>
        </p:txBody>
      </p:sp>
      <p:sp>
        <p:nvSpPr>
          <p:cNvPr id="3" name="Content Placeholder 2"/>
          <p:cNvSpPr>
            <a:spLocks noGrp="1"/>
          </p:cNvSpPr>
          <p:nvPr>
            <p:ph idx="1"/>
          </p:nvPr>
        </p:nvSpPr>
        <p:spPr>
          <a:xfrm>
            <a:off x="0" y="838200"/>
            <a:ext cx="9067800" cy="5562600"/>
          </a:xfrm>
        </p:spPr>
        <p:txBody>
          <a:bodyPr>
            <a:noAutofit/>
          </a:bodyPr>
          <a:lstStyle/>
          <a:p>
            <a:r>
              <a:rPr lang="en-US" dirty="0"/>
              <a:t>Even small differences in growth rates get magnified over time.</a:t>
            </a:r>
          </a:p>
          <a:p>
            <a:r>
              <a:rPr lang="en-US" dirty="0" smtClean="0"/>
              <a:t>The </a:t>
            </a:r>
            <a:r>
              <a:rPr lang="en-US" i="1" dirty="0" smtClean="0">
                <a:solidFill>
                  <a:srgbClr val="990033"/>
                </a:solidFill>
              </a:rPr>
              <a:t>rule of 70:</a:t>
            </a:r>
          </a:p>
          <a:p>
            <a:endParaRPr lang="en-US" dirty="0" smtClean="0"/>
          </a:p>
          <a:p>
            <a:pPr lvl="1" indent="-401638"/>
            <a:endParaRPr lang="en-US" dirty="0" smtClean="0"/>
          </a:p>
          <a:p>
            <a:pPr marL="58738" lvl="1" indent="-3175"/>
            <a:r>
              <a:rPr lang="en-US" dirty="0" smtClean="0"/>
              <a:t>Example:  If real GDP per capita is growing at an annual growth rate of 3.5%, it will double in:</a:t>
            </a:r>
          </a:p>
          <a:p>
            <a:pPr lvl="1" indent="-401638"/>
            <a:endParaRPr lang="en-US" dirty="0" smtClean="0"/>
          </a:p>
          <a:p>
            <a:pPr lvl="1" indent="-401638">
              <a:buFont typeface="Wingdings" pitchFamily="2" charset="2"/>
              <a:buNone/>
            </a:pPr>
            <a:endParaRPr lang="en-US" dirty="0" smtClean="0"/>
          </a:p>
          <a:p>
            <a:pPr marL="58738" lvl="1" indent="-3175"/>
            <a:r>
              <a:rPr lang="en-US" dirty="0" smtClean="0">
                <a:solidFill>
                  <a:srgbClr val="0070C0"/>
                </a:solidFill>
              </a:rPr>
              <a:t>The moral?  Small improvements in growth add up fast  (the power of compounding).</a:t>
            </a:r>
            <a:r>
              <a:rPr lang="en-US" dirty="0" smtClean="0"/>
              <a:t>	</a:t>
            </a:r>
          </a:p>
          <a:p>
            <a:pPr>
              <a:buFont typeface="Arial" charset="0"/>
              <a:buNone/>
            </a:pPr>
            <a:endParaRPr lang="en-US" dirty="0" smtClean="0"/>
          </a:p>
        </p:txBody>
      </p:sp>
      <p:graphicFrame>
        <p:nvGraphicFramePr>
          <p:cNvPr id="219139" name="Object 3"/>
          <p:cNvGraphicFramePr>
            <a:graphicFrameLocks noChangeAspect="1"/>
          </p:cNvGraphicFramePr>
          <p:nvPr>
            <p:extLst>
              <p:ext uri="{D42A27DB-BD31-4B8C-83A1-F6EECF244321}">
                <p14:modId xmlns:p14="http://schemas.microsoft.com/office/powerpoint/2010/main" val="1579127494"/>
              </p:ext>
            </p:extLst>
          </p:nvPr>
        </p:nvGraphicFramePr>
        <p:xfrm>
          <a:off x="987425" y="2554288"/>
          <a:ext cx="7043738" cy="1011237"/>
        </p:xfrm>
        <a:graphic>
          <a:graphicData uri="http://schemas.openxmlformats.org/presentationml/2006/ole">
            <mc:AlternateContent xmlns:mc="http://schemas.openxmlformats.org/markup-compatibility/2006">
              <mc:Choice xmlns:v="urn:schemas-microsoft-com:vml" Requires="v">
                <p:oleObj spid="_x0000_s22592" name="Equation" r:id="rId4" imgW="2781000" imgH="419040" progId="Equation.3">
                  <p:embed/>
                </p:oleObj>
              </mc:Choice>
              <mc:Fallback>
                <p:oleObj name="Equation" r:id="rId4" imgW="2781000" imgH="419040"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5" y="2554288"/>
                        <a:ext cx="7043738"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1" name="Object 5"/>
          <p:cNvGraphicFramePr>
            <a:graphicFrameLocks noChangeAspect="1"/>
          </p:cNvGraphicFramePr>
          <p:nvPr>
            <p:extLst>
              <p:ext uri="{D42A27DB-BD31-4B8C-83A1-F6EECF244321}">
                <p14:modId xmlns:p14="http://schemas.microsoft.com/office/powerpoint/2010/main" val="2496885234"/>
              </p:ext>
            </p:extLst>
          </p:nvPr>
        </p:nvGraphicFramePr>
        <p:xfrm>
          <a:off x="3189288" y="4495800"/>
          <a:ext cx="2470150" cy="1055688"/>
        </p:xfrm>
        <a:graphic>
          <a:graphicData uri="http://schemas.openxmlformats.org/presentationml/2006/ole">
            <mc:AlternateContent xmlns:mc="http://schemas.openxmlformats.org/markup-compatibility/2006">
              <mc:Choice xmlns:v="urn:schemas-microsoft-com:vml" Requires="v">
                <p:oleObj spid="_x0000_s22593" name="Equation" r:id="rId6" imgW="952200" imgH="419040" progId="Equation.3">
                  <p:embed/>
                </p:oleObj>
              </mc:Choice>
              <mc:Fallback>
                <p:oleObj name="Equation" r:id="rId6" imgW="952200" imgH="419040" progId="Equation.3">
                  <p:embed/>
                  <p:pic>
                    <p:nvPicPr>
                      <p:cNvPr id="0"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9288" y="4495800"/>
                        <a:ext cx="2470150" cy="1055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84541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19139"/>
                                        </p:tgtEl>
                                        <p:attrNameLst>
                                          <p:attrName>style.visibility</p:attrName>
                                        </p:attrNameLst>
                                      </p:cBhvr>
                                      <p:to>
                                        <p:strVal val="visible"/>
                                      </p:to>
                                    </p:set>
                                    <p:animEffect transition="in" filter="dissolve">
                                      <p:cBhvr>
                                        <p:cTn id="15" dur="500"/>
                                        <p:tgtEl>
                                          <p:spTgt spid="2191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childTnLst>
                                </p:cTn>
                              </p:par>
                            </p:childTnLst>
                          </p:cTn>
                        </p:par>
                        <p:par>
                          <p:cTn id="21" fill="hold" nodeType="afterGroup">
                            <p:stCondLst>
                              <p:cond delay="1000"/>
                            </p:stCondLst>
                            <p:childTnLst>
                              <p:par>
                                <p:cTn id="22" presetID="9" presetClass="entr" presetSubtype="0" fill="hold" nodeType="afterEffect">
                                  <p:stCondLst>
                                    <p:cond delay="0"/>
                                  </p:stCondLst>
                                  <p:childTnLst>
                                    <p:set>
                                      <p:cBhvr>
                                        <p:cTn id="23" dur="1" fill="hold">
                                          <p:stCondLst>
                                            <p:cond delay="0"/>
                                          </p:stCondLst>
                                        </p:cTn>
                                        <p:tgtEl>
                                          <p:spTgt spid="219141"/>
                                        </p:tgtEl>
                                        <p:attrNameLst>
                                          <p:attrName>style.visibility</p:attrName>
                                        </p:attrNameLst>
                                      </p:cBhvr>
                                      <p:to>
                                        <p:strVal val="visible"/>
                                      </p:to>
                                    </p:set>
                                    <p:animEffect transition="in" filter="dissolve">
                                      <p:cBhvr>
                                        <p:cTn id="24" dur="500"/>
                                        <p:tgtEl>
                                          <p:spTgt spid="2191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Compounding Growth</a:t>
            </a:r>
            <a:endParaRPr lang="en-US" dirty="0"/>
          </a:p>
        </p:txBody>
      </p:sp>
      <p:sp>
        <p:nvSpPr>
          <p:cNvPr id="3" name="Content Placeholder 2"/>
          <p:cNvSpPr>
            <a:spLocks noGrp="1"/>
          </p:cNvSpPr>
          <p:nvPr>
            <p:ph idx="1"/>
          </p:nvPr>
        </p:nvSpPr>
        <p:spPr/>
        <p:txBody>
          <a:bodyPr/>
          <a:lstStyle/>
          <a:p>
            <a:r>
              <a:rPr lang="en-US" dirty="0" smtClean="0"/>
              <a:t>Growth formula:   $  (1+ g)^</a:t>
            </a:r>
            <a:r>
              <a:rPr lang="en-US" sz="2000" dirty="0" smtClean="0"/>
              <a:t>N</a:t>
            </a:r>
            <a:r>
              <a:rPr lang="en-US" dirty="0" smtClean="0"/>
              <a:t> </a:t>
            </a:r>
          </a:p>
          <a:p>
            <a:r>
              <a:rPr lang="en-US" dirty="0" smtClean="0"/>
              <a:t>	g = growth (%) per year</a:t>
            </a:r>
          </a:p>
          <a:p>
            <a:r>
              <a:rPr lang="en-US" dirty="0" smtClean="0"/>
              <a:t>	N = how many years it grows</a:t>
            </a:r>
          </a:p>
          <a:p>
            <a:r>
              <a:rPr lang="en-US" dirty="0" smtClean="0"/>
              <a:t>Examples: </a:t>
            </a:r>
          </a:p>
          <a:p>
            <a:r>
              <a:rPr lang="en-US" dirty="0" smtClean="0"/>
              <a:t>India:	$3,000 (1 + 0.04) ^</a:t>
            </a:r>
            <a:r>
              <a:rPr lang="en-US" sz="2000" dirty="0" smtClean="0"/>
              <a:t>20 </a:t>
            </a:r>
            <a:r>
              <a:rPr lang="en-US" dirty="0" smtClean="0"/>
              <a:t>= $ 6,573</a:t>
            </a:r>
          </a:p>
          <a:p>
            <a:r>
              <a:rPr lang="en-US" dirty="0" smtClean="0"/>
              <a:t>China: 	$6,500 (1 + 0.08) ^20 = $30,296</a:t>
            </a:r>
          </a:p>
          <a:p>
            <a:r>
              <a:rPr lang="en-US" dirty="0" smtClean="0"/>
              <a:t>USA:		$47,000 (1 + 0.02)^20 = $62,409</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1066800"/>
            <a:ext cx="8763000" cy="5060950"/>
          </a:xfrm>
        </p:spPr>
        <p:txBody>
          <a:bodyPr>
            <a:noAutofit/>
          </a:bodyPr>
          <a:lstStyle/>
          <a:p>
            <a:r>
              <a:rPr lang="en-US" sz="2400" dirty="0"/>
              <a:t>Suppose that real GDP per capita grows at 2% per year. How many years will it take </a:t>
            </a:r>
            <a:r>
              <a:rPr lang="en-US" sz="2400" dirty="0" smtClean="0"/>
              <a:t>for real </a:t>
            </a:r>
            <a:r>
              <a:rPr lang="en-US" sz="2400" dirty="0"/>
              <a:t>GDP per capita to approximately double? It will take:</a:t>
            </a:r>
          </a:p>
          <a:p>
            <a:pPr marL="742950" indent="-742950">
              <a:buFont typeface="+mj-lt"/>
              <a:buAutoNum type="alphaLcParenR"/>
            </a:pPr>
            <a:r>
              <a:rPr lang="en-US" sz="2400" dirty="0" smtClean="0"/>
              <a:t>70 </a:t>
            </a:r>
            <a:r>
              <a:rPr lang="en-US" sz="2400" dirty="0"/>
              <a:t>years because of the rule of 70.</a:t>
            </a:r>
          </a:p>
          <a:p>
            <a:pPr marL="742950" indent="-742950">
              <a:buFont typeface="+mj-lt"/>
              <a:buAutoNum type="alphaLcParenR"/>
            </a:pPr>
            <a:r>
              <a:rPr lang="en-US" sz="2400" dirty="0" smtClean="0"/>
              <a:t>140 </a:t>
            </a:r>
            <a:r>
              <a:rPr lang="en-US" sz="2400" dirty="0"/>
              <a:t>years, because the rule of 70 states that a variable will double in 70 years if </a:t>
            </a:r>
            <a:r>
              <a:rPr lang="en-US" sz="2400" dirty="0" smtClean="0"/>
              <a:t>the variable </a:t>
            </a:r>
            <a:r>
              <a:rPr lang="en-US" sz="2400" dirty="0"/>
              <a:t>has an annual growth rate of 1%; therefore, a variable growing at 2% </a:t>
            </a:r>
            <a:r>
              <a:rPr lang="en-US" sz="2400" dirty="0" smtClean="0"/>
              <a:t>will take </a:t>
            </a:r>
            <a:r>
              <a:rPr lang="en-US" sz="2400" dirty="0"/>
              <a:t>twice as long to double.</a:t>
            </a:r>
          </a:p>
          <a:p>
            <a:pPr marL="742950" indent="-742950">
              <a:buFont typeface="+mj-lt"/>
              <a:buAutoNum type="alphaLcParenR"/>
            </a:pPr>
            <a:r>
              <a:rPr lang="en-US" sz="2400" dirty="0" smtClean="0"/>
              <a:t>35 </a:t>
            </a:r>
            <a:r>
              <a:rPr lang="en-US" sz="2400" dirty="0"/>
              <a:t>years, because the rule of 70 states that the number of years it takes for a </a:t>
            </a:r>
            <a:r>
              <a:rPr lang="en-US" sz="2400" dirty="0" smtClean="0"/>
              <a:t>variable to </a:t>
            </a:r>
            <a:r>
              <a:rPr lang="en-US" sz="2400" dirty="0"/>
              <a:t>double is equal to 70 divided by the annual growth rate of the variable.</a:t>
            </a:r>
          </a:p>
          <a:p>
            <a:pPr marL="742950" indent="-742950">
              <a:buFont typeface="+mj-lt"/>
              <a:buAutoNum type="alphaLcParenR"/>
            </a:pPr>
            <a:r>
              <a:rPr lang="en-US" sz="2400" dirty="0" smtClean="0"/>
              <a:t>50 </a:t>
            </a:r>
            <a:r>
              <a:rPr lang="en-US" sz="2400" dirty="0"/>
              <a:t>years, since at 2% per year it takes 50 years to reach 100% more than the </a:t>
            </a:r>
            <a:r>
              <a:rPr lang="en-US" sz="2400" dirty="0" smtClean="0"/>
              <a:t>initial real </a:t>
            </a:r>
            <a:r>
              <a:rPr lang="en-US" sz="2400" dirty="0"/>
              <a:t>GDP per capita.</a:t>
            </a:r>
          </a:p>
        </p:txBody>
      </p:sp>
      <p:sp>
        <p:nvSpPr>
          <p:cNvPr id="5" name="Rectangle 4"/>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To </a:t>
            </a:r>
            <a:r>
              <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Next </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endParaRPr>
          </a:p>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Active 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p14="http://schemas.microsoft.com/office/powerpoint/2010/main" val="332355674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3" end="3"/>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1371600"/>
            <a:ext cx="8763000" cy="4984750"/>
          </a:xfrm>
        </p:spPr>
        <p:txBody>
          <a:bodyPr>
            <a:noAutofit/>
          </a:bodyPr>
          <a:lstStyle/>
          <a:p>
            <a:r>
              <a:rPr lang="en-US" sz="2400" dirty="0"/>
              <a:t>Let's figure out how long it will take for the average Indian to be as wealthy as the average Western European is today. </a:t>
            </a:r>
            <a:r>
              <a:rPr lang="en-US" sz="2400" i="1" dirty="0"/>
              <a:t>Note that all numbers are </a:t>
            </a:r>
            <a:r>
              <a:rPr lang="en-US" sz="2400" i="1" dirty="0" smtClean="0"/>
              <a:t>adjusted </a:t>
            </a:r>
            <a:r>
              <a:rPr lang="en-US" sz="2400" i="1" dirty="0"/>
              <a:t>for inflation</a:t>
            </a:r>
            <a:r>
              <a:rPr lang="en-US" sz="2400" dirty="0"/>
              <a:t>. </a:t>
            </a:r>
            <a:r>
              <a:rPr lang="en-US" sz="2400" dirty="0">
                <a:solidFill>
                  <a:schemeClr val="accent2"/>
                </a:solidFill>
              </a:rPr>
              <a:t>India's GDP per capita is $3,000, and </a:t>
            </a:r>
            <a:r>
              <a:rPr lang="en-US" sz="2400" dirty="0" smtClean="0">
                <a:solidFill>
                  <a:schemeClr val="accent2"/>
                </a:solidFill>
              </a:rPr>
              <a:t>let’s assume real </a:t>
            </a:r>
            <a:r>
              <a:rPr lang="en-US" sz="2400" dirty="0">
                <a:solidFill>
                  <a:schemeClr val="accent2"/>
                </a:solidFill>
              </a:rPr>
              <a:t>output per person </a:t>
            </a:r>
            <a:r>
              <a:rPr lang="en-US" sz="2400" dirty="0" smtClean="0">
                <a:solidFill>
                  <a:schemeClr val="accent2"/>
                </a:solidFill>
              </a:rPr>
              <a:t>grows </a:t>
            </a:r>
            <a:r>
              <a:rPr lang="en-US" sz="2400" dirty="0">
                <a:solidFill>
                  <a:schemeClr val="accent2"/>
                </a:solidFill>
              </a:rPr>
              <a:t>at </a:t>
            </a:r>
            <a:r>
              <a:rPr lang="en-US" sz="2400" dirty="0" smtClean="0">
                <a:solidFill>
                  <a:schemeClr val="accent2"/>
                </a:solidFill>
              </a:rPr>
              <a:t>5% </a:t>
            </a:r>
            <a:r>
              <a:rPr lang="en-US" sz="2400" dirty="0">
                <a:solidFill>
                  <a:schemeClr val="accent2"/>
                </a:solidFill>
              </a:rPr>
              <a:t>per year. Using the rule of 70, how many years will it take for India to reach Italy's current level of GDP per capita, about $24,000 per year</a:t>
            </a:r>
            <a:r>
              <a:rPr lang="en-US" sz="2400" dirty="0" smtClean="0">
                <a:solidFill>
                  <a:schemeClr val="accent2"/>
                </a:solidFill>
              </a:rPr>
              <a:t>?</a:t>
            </a:r>
            <a:r>
              <a:rPr lang="en-US" sz="2400" dirty="0"/>
              <a:t>	</a:t>
            </a:r>
          </a:p>
          <a:p>
            <a:pPr marL="742950" indent="-742950">
              <a:buFont typeface="+mj-lt"/>
              <a:buAutoNum type="alphaLcParenR"/>
            </a:pPr>
            <a:r>
              <a:rPr lang="en-US" sz="2400" dirty="0" smtClean="0"/>
              <a:t>42 years</a:t>
            </a:r>
            <a:endParaRPr lang="en-US" sz="2400" dirty="0"/>
          </a:p>
          <a:p>
            <a:pPr marL="742950" indent="-742950">
              <a:buFont typeface="+mj-lt"/>
              <a:buAutoNum type="alphaLcParenR"/>
            </a:pPr>
            <a:r>
              <a:rPr lang="en-US" sz="2400" dirty="0" smtClean="0"/>
              <a:t>14 years</a:t>
            </a:r>
            <a:endParaRPr lang="en-US" sz="2400" dirty="0"/>
          </a:p>
          <a:p>
            <a:pPr marL="742950" indent="-742950">
              <a:buFont typeface="+mj-lt"/>
              <a:buAutoNum type="alphaLcParenR"/>
            </a:pPr>
            <a:r>
              <a:rPr lang="en-US" sz="2400" dirty="0" smtClean="0"/>
              <a:t>28 years</a:t>
            </a:r>
            <a:endParaRPr lang="en-US" sz="2400" dirty="0"/>
          </a:p>
          <a:p>
            <a:pPr marL="742950" indent="-742950">
              <a:buFont typeface="+mj-lt"/>
              <a:buAutoNum type="alphaLcParenR"/>
            </a:pPr>
            <a:r>
              <a:rPr lang="en-US" sz="2400" dirty="0" smtClean="0"/>
              <a:t>12 </a:t>
            </a:r>
            <a:r>
              <a:rPr lang="en-US" sz="2400" dirty="0"/>
              <a:t>years</a:t>
            </a:r>
          </a:p>
        </p:txBody>
      </p:sp>
      <p:sp>
        <p:nvSpPr>
          <p:cNvPr id="6" name="Rectangle 5"/>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To </a:t>
            </a:r>
            <a:r>
              <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Next </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endParaRPr>
          </a:p>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Active 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p14="http://schemas.microsoft.com/office/powerpoint/2010/main" val="19980940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1000" fill="hold"/>
                                        <p:tgtEl>
                                          <p:spTgt spid="3">
                                            <p:txEl>
                                              <p:pRg st="1" end="1"/>
                                            </p:txEl>
                                          </p:spTgt>
                                        </p:tgtEl>
                                        <p:attrNameLst>
                                          <p:attrName>style.color</p:attrName>
                                        </p:attrNameLst>
                                      </p:cBhvr>
                                      <p:to>
                                        <a:srgbClr val="0070C0"/>
                                      </p:to>
                                    </p:animClr>
                                    <p:animClr clrSpc="rgb" dir="cw">
                                      <p:cBhvr>
                                        <p:cTn id="7" dur="1000" fill="hold"/>
                                        <p:tgtEl>
                                          <p:spTgt spid="3">
                                            <p:txEl>
                                              <p:pRg st="1" end="1"/>
                                            </p:txEl>
                                          </p:spTgt>
                                        </p:tgtEl>
                                        <p:attrNameLst>
                                          <p:attrName>fillcolor</p:attrName>
                                        </p:attrNameLst>
                                      </p:cBhvr>
                                      <p:to>
                                        <a:srgbClr val="0070C0"/>
                                      </p:to>
                                    </p:animClr>
                                    <p:set>
                                      <p:cBhvr>
                                        <p:cTn id="8" dur="1000" fill="hold"/>
                                        <p:tgtEl>
                                          <p:spTgt spid="3">
                                            <p:txEl>
                                              <p:pRg st="1" end="1"/>
                                            </p:txEl>
                                          </p:spTgt>
                                        </p:tgtEl>
                                        <p:attrNameLst>
                                          <p:attrName>fill.type</p:attrName>
                                        </p:attrNameLst>
                                      </p:cBhvr>
                                      <p:to>
                                        <p:strVal val="solid"/>
                                      </p:to>
                                    </p:set>
                                    <p:set>
                                      <p:cBhvr>
                                        <p:cTn id="9" dur="10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Comparing Recent Growth Rates</a:t>
            </a:r>
            <a:endParaRPr lang="en-US" spc="0" dirty="0"/>
          </a:p>
        </p:txBody>
      </p:sp>
      <p:sp>
        <p:nvSpPr>
          <p:cNvPr id="3" name="Content Placeholder 2"/>
          <p:cNvSpPr>
            <a:spLocks noGrp="1"/>
          </p:cNvSpPr>
          <p:nvPr>
            <p:ph idx="1"/>
          </p:nvPr>
        </p:nvSpPr>
        <p:spPr>
          <a:xfrm>
            <a:off x="228600" y="914400"/>
            <a:ext cx="8839200" cy="838200"/>
          </a:xfrm>
        </p:spPr>
        <p:txBody>
          <a:bodyPr>
            <a:noAutofit/>
          </a:bodyPr>
          <a:lstStyle/>
          <a:p>
            <a:r>
              <a:rPr lang="en-US" sz="2800" dirty="0" smtClean="0"/>
              <a:t>China, India and Ireland saw impressive growth.  Zimbabwe, once the breadbasket of Africa, collapsed.</a:t>
            </a:r>
            <a:endParaRPr lang="en-US" sz="2800"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3677" y="1828800"/>
            <a:ext cx="7620000" cy="4572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6531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8c3bd34a9748d3dd7f2c60fd592a7c848e4c75"/>
</p:tagLst>
</file>

<file path=ppt/theme/theme1.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newer Krugman 3e theme</Template>
  <TotalTime>1904</TotalTime>
  <Words>1481</Words>
  <Application>Microsoft Office PowerPoint</Application>
  <PresentationFormat>On-screen Show (4:3)</PresentationFormat>
  <Paragraphs>174</Paragraphs>
  <Slides>24</Slides>
  <Notes>3</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24</vt:i4>
      </vt:variant>
    </vt:vector>
  </HeadingPairs>
  <TitlesOfParts>
    <vt:vector size="44" baseType="lpstr">
      <vt:lpstr>Arial</vt:lpstr>
      <vt:lpstr>Calibri</vt:lpstr>
      <vt:lpstr>Candara</vt:lpstr>
      <vt:lpstr>Century Gothic</vt:lpstr>
      <vt:lpstr>Courier New</vt:lpstr>
      <vt:lpstr>Gill Sans MT</vt:lpstr>
      <vt:lpstr>Gill Sans MT Condensed</vt:lpstr>
      <vt:lpstr>Tahoma</vt:lpstr>
      <vt:lpstr>Tw Cen MT</vt:lpstr>
      <vt:lpstr>Wingdings</vt:lpstr>
      <vt:lpstr>newer Krugman 3e theme</vt:lpstr>
      <vt:lpstr>Krugman 3e main content</vt:lpstr>
      <vt:lpstr>1_Custom Design</vt:lpstr>
      <vt:lpstr>4_Custom Design</vt:lpstr>
      <vt:lpstr>Krugman 3e titles etc</vt:lpstr>
      <vt:lpstr>Krugman 3e practice</vt:lpstr>
      <vt:lpstr>Krugman 3e business case</vt:lpstr>
      <vt:lpstr>Krugman 3e discussion</vt:lpstr>
      <vt:lpstr>Krugman 3e Pitfalls</vt:lpstr>
      <vt:lpstr>Equation</vt:lpstr>
      <vt:lpstr>PowerPoint Presentation</vt:lpstr>
      <vt:lpstr>Incomes Around the World</vt:lpstr>
      <vt:lpstr>U.S. Real GDP per Capita</vt:lpstr>
      <vt:lpstr>Comparing Economies Across Time and Space</vt:lpstr>
      <vt:lpstr>The Rule of 70: The Magic of Compounding</vt:lpstr>
      <vt:lpstr>Compounding Growth</vt:lpstr>
      <vt:lpstr>PowerPoint Presentation</vt:lpstr>
      <vt:lpstr>PowerPoint Presentation</vt:lpstr>
      <vt:lpstr>Comparing Recent Growth Rates</vt:lpstr>
      <vt:lpstr>The Sources of Long-Run Growth</vt:lpstr>
      <vt:lpstr>Explaining Growth in Productivity</vt:lpstr>
      <vt:lpstr>Explaining Growth in Productivity</vt:lpstr>
      <vt:lpstr>Explaining Growth in Productivity</vt:lpstr>
      <vt:lpstr>Accounting for Growth:   The Aggregate Production Function</vt:lpstr>
      <vt:lpstr>Log normal  =   Percent change</vt:lpstr>
      <vt:lpstr>Example of Growth Accounting</vt:lpstr>
      <vt:lpstr>The Role of Government   In Promoting Economic Growth</vt:lpstr>
      <vt:lpstr>PowerPoint Presentation</vt:lpstr>
      <vt:lpstr>East Asia’s Miracle </vt:lpstr>
      <vt:lpstr>Latin America’s Disappointment</vt:lpstr>
      <vt:lpstr>Africa’s Troubles and Promise</vt:lpstr>
      <vt:lpstr>Convergence Hypothesis  v. Divergence</vt:lpstr>
      <vt:lpstr>Economic Growth and the Environment</vt:lpstr>
      <vt:lpstr>Economic Growth and the Environment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Liliana Halim</cp:lastModifiedBy>
  <cp:revision>118</cp:revision>
  <dcterms:created xsi:type="dcterms:W3CDTF">2012-07-27T15:12:10Z</dcterms:created>
  <dcterms:modified xsi:type="dcterms:W3CDTF">2017-03-23T17:36:32Z</dcterms:modified>
</cp:coreProperties>
</file>